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56" r:id="rId3"/>
    <p:sldId id="271" r:id="rId4"/>
    <p:sldId id="270" r:id="rId5"/>
    <p:sldId id="272" r:id="rId6"/>
    <p:sldId id="275" r:id="rId7"/>
    <p:sldId id="257" r:id="rId8"/>
    <p:sldId id="276" r:id="rId9"/>
    <p:sldId id="264" r:id="rId10"/>
    <p:sldId id="260" r:id="rId11"/>
    <p:sldId id="273" r:id="rId12"/>
    <p:sldId id="274" r:id="rId13"/>
    <p:sldId id="262"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85" d="100"/>
          <a:sy n="85" d="100"/>
        </p:scale>
        <p:origin x="159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1A81F-FEA9-47C0-9F05-7BDF8096786E}" type="datetimeFigureOut">
              <a:rPr lang="en-GB" smtClean="0"/>
              <a:t>08/11/2023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E88D2-4CD6-4069-8220-9C93994CE83E}" type="slidenum">
              <a:rPr lang="en-GB" smtClean="0"/>
              <a:t>‹#›</a:t>
            </a:fld>
            <a:endParaRPr lang="en-GB"/>
          </a:p>
        </p:txBody>
      </p:sp>
    </p:spTree>
    <p:extLst>
      <p:ext uri="{BB962C8B-B14F-4D97-AF65-F5344CB8AC3E}">
        <p14:creationId xmlns:p14="http://schemas.microsoft.com/office/powerpoint/2010/main" val="194359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AE88D2-4CD6-4069-8220-9C93994CE83E}" type="slidenum">
              <a:rPr lang="en-GB" smtClean="0"/>
              <a:t>9</a:t>
            </a:fld>
            <a:endParaRPr lang="en-GB"/>
          </a:p>
        </p:txBody>
      </p:sp>
    </p:spTree>
    <p:extLst>
      <p:ext uri="{BB962C8B-B14F-4D97-AF65-F5344CB8AC3E}">
        <p14:creationId xmlns:p14="http://schemas.microsoft.com/office/powerpoint/2010/main" val="177668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26C6BF-31B5-4F33-856A-441F4012D710}" type="datetimeFigureOut">
              <a:rPr lang="en-GB" smtClean="0"/>
              <a:pPr/>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B9179-B79A-4B40-98B5-0FF5820D791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6C6BF-31B5-4F33-856A-441F4012D710}" type="datetimeFigureOut">
              <a:rPr lang="en-GB" smtClean="0"/>
              <a:pPr/>
              <a:t>08/11/2023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B9179-B79A-4B40-98B5-0FF5820D791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9CFD-05D2-4CAE-B17F-A1799BADD0A9}"/>
              </a:ext>
            </a:extLst>
          </p:cNvPr>
          <p:cNvSpPr>
            <a:spLocks noGrp="1"/>
          </p:cNvSpPr>
          <p:nvPr>
            <p:ph type="title"/>
          </p:nvPr>
        </p:nvSpPr>
        <p:spPr>
          <a:xfrm>
            <a:off x="457199" y="692696"/>
            <a:ext cx="8229600" cy="1858218"/>
          </a:xfrm>
        </p:spPr>
        <p:txBody>
          <a:bodyPr>
            <a:normAutofit fontScale="90000"/>
          </a:bodyPr>
          <a:lstStyle/>
          <a:p>
            <a:r>
              <a:rPr lang="en-GB" sz="4900" b="1" dirty="0">
                <a:latin typeface="Sassoon Infant Std" panose="020B0503020103030203" pitchFamily="34" charset="0"/>
              </a:rPr>
              <a:t>Warm up activity for parents!</a:t>
            </a:r>
            <a:br>
              <a:rPr lang="en-GB" sz="4900" b="1" dirty="0">
                <a:latin typeface="Sassoon Infant Std" panose="020B0503020103030203" pitchFamily="34" charset="0"/>
              </a:rPr>
            </a:br>
            <a:br>
              <a:rPr lang="en-GB" dirty="0">
                <a:latin typeface="Sassoon Infant Std" panose="020B0503020103030203" pitchFamily="34" charset="0"/>
              </a:rPr>
            </a:br>
            <a:r>
              <a:rPr lang="en-GB" sz="3600" dirty="0">
                <a:latin typeface="Sassoon Infant Std" panose="020B0503020103030203" pitchFamily="34" charset="0"/>
              </a:rPr>
              <a:t>These are some of the sounds that Reception have learnt so far. </a:t>
            </a:r>
            <a:br>
              <a:rPr lang="en-GB" sz="3600" dirty="0">
                <a:latin typeface="Sassoon Infant Std" panose="020B0503020103030203" pitchFamily="34" charset="0"/>
              </a:rPr>
            </a:br>
            <a:r>
              <a:rPr lang="en-GB" sz="3600" dirty="0">
                <a:latin typeface="Sassoon Infant Std" panose="020B0503020103030203" pitchFamily="34" charset="0"/>
              </a:rPr>
              <a:t>How many 3 letter words can you make? </a:t>
            </a:r>
            <a:endParaRPr lang="en-GB" dirty="0">
              <a:latin typeface="Sassoon Infant Std" panose="020B0503020103030203" pitchFamily="34" charset="0"/>
            </a:endParaRPr>
          </a:p>
        </p:txBody>
      </p:sp>
      <p:graphicFrame>
        <p:nvGraphicFramePr>
          <p:cNvPr id="3" name="Table 2">
            <a:extLst>
              <a:ext uri="{FF2B5EF4-FFF2-40B4-BE49-F238E27FC236}">
                <a16:creationId xmlns:a16="http://schemas.microsoft.com/office/drawing/2014/main" id="{14ED46C3-0E25-48E0-B085-3CD338D99DCA}"/>
              </a:ext>
            </a:extLst>
          </p:cNvPr>
          <p:cNvGraphicFramePr>
            <a:graphicFrameLocks noGrp="1"/>
          </p:cNvGraphicFramePr>
          <p:nvPr>
            <p:extLst>
              <p:ext uri="{D42A27DB-BD31-4B8C-83A1-F6EECF244321}">
                <p14:modId xmlns:p14="http://schemas.microsoft.com/office/powerpoint/2010/main" val="1271457558"/>
              </p:ext>
            </p:extLst>
          </p:nvPr>
        </p:nvGraphicFramePr>
        <p:xfrm>
          <a:off x="606387" y="3426178"/>
          <a:ext cx="7931225" cy="3312368"/>
        </p:xfrm>
        <a:graphic>
          <a:graphicData uri="http://schemas.openxmlformats.org/drawingml/2006/table">
            <a:tbl>
              <a:tblPr firstRow="1" bandRow="1">
                <a:tableStyleId>{5C22544A-7EE6-4342-B048-85BDC9FD1C3A}</a:tableStyleId>
              </a:tblPr>
              <a:tblGrid>
                <a:gridCol w="1586245">
                  <a:extLst>
                    <a:ext uri="{9D8B030D-6E8A-4147-A177-3AD203B41FA5}">
                      <a16:colId xmlns:a16="http://schemas.microsoft.com/office/drawing/2014/main" val="3319428060"/>
                    </a:ext>
                  </a:extLst>
                </a:gridCol>
                <a:gridCol w="1586245">
                  <a:extLst>
                    <a:ext uri="{9D8B030D-6E8A-4147-A177-3AD203B41FA5}">
                      <a16:colId xmlns:a16="http://schemas.microsoft.com/office/drawing/2014/main" val="2351636817"/>
                    </a:ext>
                  </a:extLst>
                </a:gridCol>
                <a:gridCol w="1586245">
                  <a:extLst>
                    <a:ext uri="{9D8B030D-6E8A-4147-A177-3AD203B41FA5}">
                      <a16:colId xmlns:a16="http://schemas.microsoft.com/office/drawing/2014/main" val="3443800450"/>
                    </a:ext>
                  </a:extLst>
                </a:gridCol>
                <a:gridCol w="1586245">
                  <a:extLst>
                    <a:ext uri="{9D8B030D-6E8A-4147-A177-3AD203B41FA5}">
                      <a16:colId xmlns:a16="http://schemas.microsoft.com/office/drawing/2014/main" val="1797985243"/>
                    </a:ext>
                  </a:extLst>
                </a:gridCol>
                <a:gridCol w="1586245">
                  <a:extLst>
                    <a:ext uri="{9D8B030D-6E8A-4147-A177-3AD203B41FA5}">
                      <a16:colId xmlns:a16="http://schemas.microsoft.com/office/drawing/2014/main" val="2937484480"/>
                    </a:ext>
                  </a:extLst>
                </a:gridCol>
              </a:tblGrid>
              <a:tr h="1119340">
                <a:tc>
                  <a:txBody>
                    <a:bodyPr/>
                    <a:lstStyle/>
                    <a:p>
                      <a:pPr algn="ctr"/>
                      <a:r>
                        <a:rPr lang="en-GB" sz="4000" b="1" dirty="0">
                          <a:solidFill>
                            <a:schemeClr val="bg1"/>
                          </a:solidFill>
                          <a:latin typeface="Sassoon Infant Std" panose="020B0503020103030203" pitchFamily="34" charset="0"/>
                        </a:rPr>
                        <a:t>s</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a</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t</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p</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i</a:t>
                      </a:r>
                    </a:p>
                  </a:txBody>
                  <a:tcPr anchor="ctr">
                    <a:solidFill>
                      <a:schemeClr val="accent4">
                        <a:lumMod val="75000"/>
                      </a:schemeClr>
                    </a:solidFill>
                  </a:tcPr>
                </a:tc>
                <a:extLst>
                  <a:ext uri="{0D108BD9-81ED-4DB2-BD59-A6C34878D82A}">
                    <a16:rowId xmlns:a16="http://schemas.microsoft.com/office/drawing/2014/main" val="1171835974"/>
                  </a:ext>
                </a:extLst>
              </a:tr>
              <a:tr h="1096514">
                <a:tc>
                  <a:txBody>
                    <a:bodyPr/>
                    <a:lstStyle/>
                    <a:p>
                      <a:pPr algn="ctr"/>
                      <a:r>
                        <a:rPr lang="en-GB" sz="4000" b="1" dirty="0">
                          <a:solidFill>
                            <a:schemeClr val="bg1"/>
                          </a:solidFill>
                          <a:latin typeface="Sassoon Infant Std" panose="020B0503020103030203" pitchFamily="34" charset="0"/>
                        </a:rPr>
                        <a:t>n</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m</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d</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g</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o</a:t>
                      </a:r>
                    </a:p>
                  </a:txBody>
                  <a:tcPr anchor="ctr">
                    <a:solidFill>
                      <a:schemeClr val="accent4">
                        <a:lumMod val="75000"/>
                      </a:schemeClr>
                    </a:solidFill>
                  </a:tcPr>
                </a:tc>
                <a:extLst>
                  <a:ext uri="{0D108BD9-81ED-4DB2-BD59-A6C34878D82A}">
                    <a16:rowId xmlns:a16="http://schemas.microsoft.com/office/drawing/2014/main" val="542848270"/>
                  </a:ext>
                </a:extLst>
              </a:tr>
              <a:tr h="1096514">
                <a:tc>
                  <a:txBody>
                    <a:bodyPr/>
                    <a:lstStyle/>
                    <a:p>
                      <a:pPr algn="ctr"/>
                      <a:r>
                        <a:rPr lang="en-GB" sz="4000" b="1" dirty="0">
                          <a:solidFill>
                            <a:schemeClr val="bg1"/>
                          </a:solidFill>
                          <a:latin typeface="Sassoon Infant Std" panose="020B0503020103030203" pitchFamily="34" charset="0"/>
                        </a:rPr>
                        <a:t>e</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u</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c</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l</a:t>
                      </a:r>
                    </a:p>
                  </a:txBody>
                  <a:tcPr anchor="ctr">
                    <a:solidFill>
                      <a:schemeClr val="accent4">
                        <a:lumMod val="75000"/>
                      </a:schemeClr>
                    </a:solidFill>
                  </a:tcPr>
                </a:tc>
                <a:tc>
                  <a:txBody>
                    <a:bodyPr/>
                    <a:lstStyle/>
                    <a:p>
                      <a:pPr algn="ctr"/>
                      <a:r>
                        <a:rPr lang="en-GB" sz="4000" b="1" dirty="0">
                          <a:solidFill>
                            <a:schemeClr val="bg1"/>
                          </a:solidFill>
                          <a:latin typeface="Sassoon Infant Std" panose="020B0503020103030203" pitchFamily="34" charset="0"/>
                        </a:rPr>
                        <a:t>f</a:t>
                      </a:r>
                    </a:p>
                  </a:txBody>
                  <a:tcPr anchor="ctr">
                    <a:solidFill>
                      <a:schemeClr val="accent4">
                        <a:lumMod val="75000"/>
                      </a:schemeClr>
                    </a:solidFill>
                  </a:tcPr>
                </a:tc>
                <a:extLst>
                  <a:ext uri="{0D108BD9-81ED-4DB2-BD59-A6C34878D82A}">
                    <a16:rowId xmlns:a16="http://schemas.microsoft.com/office/drawing/2014/main" val="2260410866"/>
                  </a:ext>
                </a:extLst>
              </a:tr>
            </a:tbl>
          </a:graphicData>
        </a:graphic>
      </p:graphicFrame>
    </p:spTree>
    <p:extLst>
      <p:ext uri="{BB962C8B-B14F-4D97-AF65-F5344CB8AC3E}">
        <p14:creationId xmlns:p14="http://schemas.microsoft.com/office/powerpoint/2010/main" val="414898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6633"/>
            <a:ext cx="8229600" cy="1143000"/>
          </a:xfrm>
        </p:spPr>
        <p:txBody>
          <a:bodyPr/>
          <a:lstStyle/>
          <a:p>
            <a:r>
              <a:rPr lang="en-GB" b="1" dirty="0">
                <a:solidFill>
                  <a:srgbClr val="7030A0"/>
                </a:solidFill>
                <a:latin typeface="Sassoon Infant Std" panose="020B0503020103030203" pitchFamily="34" charset="0"/>
              </a:rPr>
              <a:t>Phonics Screening </a:t>
            </a:r>
          </a:p>
        </p:txBody>
      </p:sp>
      <p:sp>
        <p:nvSpPr>
          <p:cNvPr id="3" name="Content Placeholder 2"/>
          <p:cNvSpPr>
            <a:spLocks noGrp="1"/>
          </p:cNvSpPr>
          <p:nvPr>
            <p:ph idx="1"/>
          </p:nvPr>
        </p:nvSpPr>
        <p:spPr>
          <a:xfrm>
            <a:off x="305354" y="5561003"/>
            <a:ext cx="8229600" cy="1716921"/>
          </a:xfrm>
        </p:spPr>
        <p:txBody>
          <a:bodyPr>
            <a:normAutofit/>
          </a:bodyPr>
          <a:lstStyle/>
          <a:p>
            <a:r>
              <a:rPr lang="en-GB" sz="1800" dirty="0">
                <a:solidFill>
                  <a:srgbClr val="002060"/>
                </a:solidFill>
                <a:latin typeface="Sassoon Infant Std" panose="020B0503020103030203" pitchFamily="34" charset="0"/>
              </a:rPr>
              <a:t>All children have to take the Phonics Screening Check in Year 1.</a:t>
            </a:r>
          </a:p>
          <a:p>
            <a:r>
              <a:rPr lang="en-GB" sz="1800" dirty="0">
                <a:solidFill>
                  <a:srgbClr val="002060"/>
                </a:solidFill>
                <a:latin typeface="Sassoon Infant Std" panose="020B0503020103030203" pitchFamily="34" charset="0"/>
              </a:rPr>
              <a:t>They have to read 40 words. </a:t>
            </a:r>
          </a:p>
          <a:p>
            <a:r>
              <a:rPr lang="en-GB" sz="1800" dirty="0">
                <a:solidFill>
                  <a:srgbClr val="002060"/>
                </a:solidFill>
                <a:latin typeface="Sassoon Infant Std" panose="020B0503020103030203" pitchFamily="34" charset="0"/>
              </a:rPr>
              <a:t>The words are real and ‘alien’. </a:t>
            </a:r>
          </a:p>
          <a:p>
            <a:endParaRPr lang="en-GB" dirty="0">
              <a:latin typeface="SassoonPrimaryInfant" pitchFamily="2" charset="0"/>
            </a:endParaRPr>
          </a:p>
          <a:p>
            <a:endParaRPr lang="en-GB" dirty="0">
              <a:latin typeface="SassoonPrimaryInfant" pitchFamily="2" charset="0"/>
            </a:endParaRPr>
          </a:p>
        </p:txBody>
      </p:sp>
      <p:pic>
        <p:nvPicPr>
          <p:cNvPr id="5" name="Picture 4">
            <a:extLst>
              <a:ext uri="{FF2B5EF4-FFF2-40B4-BE49-F238E27FC236}">
                <a16:creationId xmlns:a16="http://schemas.microsoft.com/office/drawing/2014/main" id="{281212DC-7921-4ECF-9209-DED4B0FC2864}"/>
              </a:ext>
            </a:extLst>
          </p:cNvPr>
          <p:cNvPicPr>
            <a:picLocks noChangeAspect="1"/>
          </p:cNvPicPr>
          <p:nvPr/>
        </p:nvPicPr>
        <p:blipFill>
          <a:blip r:embed="rId2"/>
          <a:stretch>
            <a:fillRect/>
          </a:stretch>
        </p:blipFill>
        <p:spPr>
          <a:xfrm>
            <a:off x="7972635" y="5807625"/>
            <a:ext cx="929171" cy="864096"/>
          </a:xfrm>
          <a:prstGeom prst="rect">
            <a:avLst/>
          </a:prstGeom>
        </p:spPr>
      </p:pic>
      <p:sp>
        <p:nvSpPr>
          <p:cNvPr id="6" name="TextBox 5">
            <a:extLst>
              <a:ext uri="{FF2B5EF4-FFF2-40B4-BE49-F238E27FC236}">
                <a16:creationId xmlns:a16="http://schemas.microsoft.com/office/drawing/2014/main" id="{6B734BCC-F7A6-470E-82FF-5427F6161B55}"/>
              </a:ext>
            </a:extLst>
          </p:cNvPr>
          <p:cNvSpPr txBox="1"/>
          <p:nvPr/>
        </p:nvSpPr>
        <p:spPr>
          <a:xfrm>
            <a:off x="6238528" y="5778697"/>
            <a:ext cx="2448272" cy="1015663"/>
          </a:xfrm>
          <a:prstGeom prst="rect">
            <a:avLst/>
          </a:prstGeom>
          <a:noFill/>
        </p:spPr>
        <p:txBody>
          <a:bodyPr wrap="square" rtlCol="0">
            <a:spAutoFit/>
          </a:bodyPr>
          <a:lstStyle/>
          <a:p>
            <a:r>
              <a:rPr lang="en-GB" sz="6000" dirty="0">
                <a:solidFill>
                  <a:schemeClr val="bg1"/>
                </a:solidFill>
              </a:rPr>
              <a:t>hock</a:t>
            </a:r>
          </a:p>
        </p:txBody>
      </p:sp>
      <p:sp>
        <p:nvSpPr>
          <p:cNvPr id="7" name="Title 1">
            <a:extLst>
              <a:ext uri="{FF2B5EF4-FFF2-40B4-BE49-F238E27FC236}">
                <a16:creationId xmlns:a16="http://schemas.microsoft.com/office/drawing/2014/main" id="{8AE4C24D-4353-41E1-A893-DE24EE27392A}"/>
              </a:ext>
            </a:extLst>
          </p:cNvPr>
          <p:cNvSpPr txBox="1">
            <a:spLocks/>
          </p:cNvSpPr>
          <p:nvPr/>
        </p:nvSpPr>
        <p:spPr>
          <a:xfrm>
            <a:off x="457200" y="131861"/>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7030A0"/>
                </a:solidFill>
                <a:latin typeface="Sassoon Infant Std" panose="020B0503020103030203" pitchFamily="34" charset="0"/>
              </a:rPr>
              <a:t>Phonics in the Early Learning Goals</a:t>
            </a:r>
          </a:p>
        </p:txBody>
      </p:sp>
      <p:sp>
        <p:nvSpPr>
          <p:cNvPr id="8" name="Content Placeholder 2">
            <a:extLst>
              <a:ext uri="{FF2B5EF4-FFF2-40B4-BE49-F238E27FC236}">
                <a16:creationId xmlns:a16="http://schemas.microsoft.com/office/drawing/2014/main" id="{56A38229-F07E-4571-9476-9CC9B13F30E2}"/>
              </a:ext>
            </a:extLst>
          </p:cNvPr>
          <p:cNvSpPr txBox="1">
            <a:spLocks/>
          </p:cNvSpPr>
          <p:nvPr/>
        </p:nvSpPr>
        <p:spPr>
          <a:xfrm>
            <a:off x="107504" y="1274861"/>
            <a:ext cx="8794302" cy="341792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100" b="1" dirty="0">
                <a:solidFill>
                  <a:srgbClr val="002060"/>
                </a:solidFill>
                <a:latin typeface="Sassoon Infant Std" panose="020B0503020103030203" pitchFamily="34" charset="0"/>
              </a:rPr>
              <a:t>ELG: Word Reading</a:t>
            </a:r>
          </a:p>
          <a:p>
            <a:pPr marL="0" indent="0">
              <a:buNone/>
            </a:pPr>
            <a:r>
              <a:rPr lang="en-GB" sz="3100" dirty="0">
                <a:solidFill>
                  <a:srgbClr val="002060"/>
                </a:solidFill>
                <a:latin typeface="Sassoon Infant Std" panose="020B0503020103030203" pitchFamily="34" charset="0"/>
              </a:rPr>
              <a:t>Children at the expected level of development will:</a:t>
            </a:r>
          </a:p>
          <a:p>
            <a:r>
              <a:rPr lang="en-GB" sz="3100" dirty="0">
                <a:solidFill>
                  <a:srgbClr val="002060"/>
                </a:solidFill>
                <a:latin typeface="Sassoon Infant Std" panose="020B0503020103030203" pitchFamily="34" charset="0"/>
              </a:rPr>
              <a:t>Say a sound for each letter in the alphabet and at least 10 digraphs;</a:t>
            </a:r>
          </a:p>
          <a:p>
            <a:r>
              <a:rPr lang="en-GB" sz="3100" dirty="0">
                <a:solidFill>
                  <a:srgbClr val="002060"/>
                </a:solidFill>
                <a:latin typeface="Sassoon Infant Std" panose="020B0503020103030203" pitchFamily="34" charset="0"/>
              </a:rPr>
              <a:t>Read words consistent with their phonic knowledge by sound-blending;</a:t>
            </a:r>
          </a:p>
          <a:p>
            <a:r>
              <a:rPr lang="en-GB" sz="3100" dirty="0">
                <a:solidFill>
                  <a:srgbClr val="002060"/>
                </a:solidFill>
                <a:latin typeface="Sassoon Infant Std" panose="020B0503020103030203" pitchFamily="34" charset="0"/>
              </a:rPr>
              <a:t>Read aloud simple sentences and books that are consistent with their phonic knowledge, including some common exception words.</a:t>
            </a:r>
          </a:p>
          <a:p>
            <a:endParaRPr lang="en-GB" sz="3100" dirty="0">
              <a:solidFill>
                <a:srgbClr val="002060"/>
              </a:solidFill>
              <a:latin typeface="Sassoon Infant Std" panose="020B0503020103030203" pitchFamily="34" charset="0"/>
            </a:endParaRPr>
          </a:p>
          <a:p>
            <a:pPr marL="0" indent="0">
              <a:buNone/>
            </a:pPr>
            <a:r>
              <a:rPr lang="en-GB" sz="3100" b="1" dirty="0">
                <a:solidFill>
                  <a:srgbClr val="002060"/>
                </a:solidFill>
                <a:latin typeface="Sassoon Infant Std" panose="020B0503020103030203" pitchFamily="34" charset="0"/>
              </a:rPr>
              <a:t>ELG: Writing</a:t>
            </a:r>
          </a:p>
          <a:p>
            <a:pPr marL="0" indent="0">
              <a:buNone/>
            </a:pPr>
            <a:r>
              <a:rPr lang="en-GB" sz="3100" dirty="0">
                <a:solidFill>
                  <a:srgbClr val="002060"/>
                </a:solidFill>
                <a:latin typeface="Sassoon Infant Std" panose="020B0503020103030203" pitchFamily="34" charset="0"/>
              </a:rPr>
              <a:t>Children at the expected level of development will:</a:t>
            </a:r>
          </a:p>
          <a:p>
            <a:r>
              <a:rPr lang="en-GB" sz="3100" dirty="0">
                <a:solidFill>
                  <a:srgbClr val="002060"/>
                </a:solidFill>
                <a:latin typeface="Sassoon Infant Std" panose="020B0503020103030203" pitchFamily="34" charset="0"/>
              </a:rPr>
              <a:t>Write recognisable letters, most of which are correctly formed;</a:t>
            </a:r>
          </a:p>
          <a:p>
            <a:r>
              <a:rPr lang="en-GB" sz="3100" dirty="0">
                <a:solidFill>
                  <a:srgbClr val="002060"/>
                </a:solidFill>
                <a:latin typeface="Sassoon Infant Std" panose="020B0503020103030203" pitchFamily="34" charset="0"/>
              </a:rPr>
              <a:t>Spell words by identifying sounds in them and representing the sounds with a letter or letters;</a:t>
            </a:r>
          </a:p>
          <a:p>
            <a:r>
              <a:rPr lang="en-GB" sz="3100" dirty="0">
                <a:solidFill>
                  <a:srgbClr val="002060"/>
                </a:solidFill>
                <a:latin typeface="Sassoon Infant Std" panose="020B0503020103030203" pitchFamily="34" charset="0"/>
              </a:rPr>
              <a:t>Write simple phrases and sentences that can be read by others.</a:t>
            </a:r>
          </a:p>
          <a:p>
            <a:endParaRPr lang="en-GB" dirty="0">
              <a:latin typeface="SassoonPrimaryInfant" pitchFamily="2" charset="0"/>
            </a:endParaRPr>
          </a:p>
          <a:p>
            <a:endParaRPr lang="en-GB" dirty="0">
              <a:latin typeface="SassoonPrimaryInfa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additive="base">
                                        <p:cTn id="4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additive="base">
                                        <p:cTn id="4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 calcmode="lin" valueType="num">
                                      <p:cBhvr additive="base">
                                        <p:cTn id="5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 calcmode="lin" valueType="num">
                                      <p:cBhvr additive="base">
                                        <p:cTn id="6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xEl>
                                              <p:pRg st="8" end="8"/>
                                            </p:txEl>
                                          </p:spTgt>
                                        </p:tgtEl>
                                        <p:attrNameLst>
                                          <p:attrName>style.visibility</p:attrName>
                                        </p:attrNameLst>
                                      </p:cBhvr>
                                      <p:to>
                                        <p:strVal val="visible"/>
                                      </p:to>
                                    </p:set>
                                    <p:anim calcmode="lin" valueType="num">
                                      <p:cBhvr additive="base">
                                        <p:cTn id="6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xEl>
                                              <p:pRg st="9" end="9"/>
                                            </p:txEl>
                                          </p:spTgt>
                                        </p:tgtEl>
                                        <p:attrNameLst>
                                          <p:attrName>style.visibility</p:attrName>
                                        </p:attrNameLst>
                                      </p:cBhvr>
                                      <p:to>
                                        <p:strVal val="visible"/>
                                      </p:to>
                                    </p:set>
                                    <p:anim calcmode="lin" valueType="num">
                                      <p:cBhvr additive="base">
                                        <p:cTn id="7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xEl>
                                              <p:pRg st="10" end="10"/>
                                            </p:txEl>
                                          </p:spTgt>
                                        </p:tgtEl>
                                        <p:attrNameLst>
                                          <p:attrName>style.visibility</p:attrName>
                                        </p:attrNameLst>
                                      </p:cBhvr>
                                      <p:to>
                                        <p:strVal val="visible"/>
                                      </p:to>
                                    </p:set>
                                    <p:anim calcmode="lin" valueType="num">
                                      <p:cBhvr additive="base">
                                        <p:cTn id="7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41" y="286869"/>
            <a:ext cx="6275040" cy="1143000"/>
          </a:xfrm>
        </p:spPr>
        <p:txBody>
          <a:bodyPr>
            <a:normAutofit/>
          </a:bodyPr>
          <a:lstStyle/>
          <a:p>
            <a:r>
              <a:rPr lang="en-GB" b="1" dirty="0">
                <a:solidFill>
                  <a:srgbClr val="7030A0"/>
                </a:solidFill>
                <a:latin typeface="Sassoon Infant Std" panose="020B0503020103030203" pitchFamily="34" charset="0"/>
              </a:rPr>
              <a:t>Reading Practice</a:t>
            </a:r>
          </a:p>
        </p:txBody>
      </p:sp>
      <p:sp>
        <p:nvSpPr>
          <p:cNvPr id="3" name="Content Placeholder 2"/>
          <p:cNvSpPr>
            <a:spLocks noGrp="1"/>
          </p:cNvSpPr>
          <p:nvPr>
            <p:ph idx="1"/>
          </p:nvPr>
        </p:nvSpPr>
        <p:spPr>
          <a:xfrm>
            <a:off x="223607" y="1628800"/>
            <a:ext cx="8407896" cy="4525963"/>
          </a:xfrm>
        </p:spPr>
        <p:txBody>
          <a:bodyPr>
            <a:normAutofit/>
          </a:bodyPr>
          <a:lstStyle/>
          <a:p>
            <a:r>
              <a:rPr lang="en-GB" sz="2000" dirty="0">
                <a:solidFill>
                  <a:srgbClr val="002060"/>
                </a:solidFill>
                <a:latin typeface="Sassoon Infant Std" panose="020B0503020103030203" pitchFamily="34" charset="0"/>
              </a:rPr>
              <a:t>These take place in small groups, three times per week.</a:t>
            </a:r>
          </a:p>
          <a:p>
            <a:r>
              <a:rPr lang="en-GB" sz="2000" dirty="0">
                <a:solidFill>
                  <a:srgbClr val="002060"/>
                </a:solidFill>
                <a:latin typeface="Sassoon Infant Std" panose="020B0503020103030203" pitchFamily="34" charset="0"/>
              </a:rPr>
              <a:t>Books are chosen based on the child’s ability and link to graphemes they have already been taught</a:t>
            </a:r>
          </a:p>
          <a:p>
            <a:pPr marL="0" indent="0">
              <a:buNone/>
            </a:pPr>
            <a:endParaRPr lang="en-GB" sz="2400" dirty="0">
              <a:solidFill>
                <a:srgbClr val="002060"/>
              </a:solidFill>
              <a:latin typeface="Sassoon Infant Std" panose="020B0503020103030203" pitchFamily="34" charset="0"/>
            </a:endParaRPr>
          </a:p>
          <a:p>
            <a:pPr marL="0" indent="0">
              <a:buNone/>
            </a:pPr>
            <a:endParaRPr lang="en-GB" sz="2400" dirty="0">
              <a:solidFill>
                <a:srgbClr val="002060"/>
              </a:solidFill>
              <a:latin typeface="Sassoon Infant Std" panose="020B0503020103030203" pitchFamily="34" charset="0"/>
            </a:endParaRPr>
          </a:p>
        </p:txBody>
      </p:sp>
      <p:pic>
        <p:nvPicPr>
          <p:cNvPr id="4" name="Picture 3">
            <a:extLst>
              <a:ext uri="{FF2B5EF4-FFF2-40B4-BE49-F238E27FC236}">
                <a16:creationId xmlns:a16="http://schemas.microsoft.com/office/drawing/2014/main" id="{E4972DDE-DD3C-4AF0-9DFE-8E34FF485D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7596337" y="275637"/>
            <a:ext cx="1035166" cy="1110647"/>
          </a:xfrm>
          <a:prstGeom prst="rect">
            <a:avLst/>
          </a:prstGeom>
        </p:spPr>
      </p:pic>
      <p:pic>
        <p:nvPicPr>
          <p:cNvPr id="5" name="Picture 4">
            <a:extLst>
              <a:ext uri="{FF2B5EF4-FFF2-40B4-BE49-F238E27FC236}">
                <a16:creationId xmlns:a16="http://schemas.microsoft.com/office/drawing/2014/main" id="{CA716DCE-B9A2-4200-83C2-905738A46E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694152" y="243284"/>
            <a:ext cx="1035166" cy="1110647"/>
          </a:xfrm>
          <a:prstGeom prst="rect">
            <a:avLst/>
          </a:prstGeom>
        </p:spPr>
      </p:pic>
      <p:sp>
        <p:nvSpPr>
          <p:cNvPr id="7" name="Rectangle 6">
            <a:extLst>
              <a:ext uri="{FF2B5EF4-FFF2-40B4-BE49-F238E27FC236}">
                <a16:creationId xmlns:a16="http://schemas.microsoft.com/office/drawing/2014/main" id="{25E8E310-7002-4AEA-B8EE-DC080031AB42}"/>
              </a:ext>
            </a:extLst>
          </p:cNvPr>
          <p:cNvSpPr/>
          <p:nvPr/>
        </p:nvSpPr>
        <p:spPr>
          <a:xfrm>
            <a:off x="223607" y="2924811"/>
            <a:ext cx="8696785" cy="3785652"/>
          </a:xfrm>
          <a:prstGeom prst="rect">
            <a:avLst/>
          </a:prstGeom>
        </p:spPr>
        <p:txBody>
          <a:bodyPr wrap="square">
            <a:spAutoFit/>
          </a:bodyPr>
          <a:lstStyle/>
          <a:p>
            <a:r>
              <a:rPr lang="en-GB" sz="2000" b="1" dirty="0">
                <a:solidFill>
                  <a:srgbClr val="002060"/>
                </a:solidFill>
                <a:latin typeface="Sassoon Infant Std" panose="020B0503020103030203" pitchFamily="34" charset="0"/>
              </a:rPr>
              <a:t>Session 1 –</a:t>
            </a:r>
            <a:r>
              <a:rPr lang="en-GB" sz="2000" dirty="0">
                <a:solidFill>
                  <a:srgbClr val="002060"/>
                </a:solidFill>
                <a:latin typeface="Sassoon Infant Std" panose="020B0503020103030203" pitchFamily="34" charset="0"/>
              </a:rPr>
              <a:t> </a:t>
            </a:r>
            <a:r>
              <a:rPr lang="en-GB" sz="2000" b="1" dirty="0">
                <a:solidFill>
                  <a:srgbClr val="002060"/>
                </a:solidFill>
                <a:latin typeface="Sassoon Infant Std" panose="020B0503020103030203" pitchFamily="34" charset="0"/>
              </a:rPr>
              <a:t>Decode</a:t>
            </a:r>
            <a:r>
              <a:rPr lang="en-GB" sz="2000" dirty="0">
                <a:solidFill>
                  <a:srgbClr val="002060"/>
                </a:solidFill>
                <a:latin typeface="Sassoon Infant Std" panose="020B0503020103030203" pitchFamily="34" charset="0"/>
              </a:rPr>
              <a:t> </a:t>
            </a:r>
          </a:p>
          <a:p>
            <a:r>
              <a:rPr lang="en-GB" sz="2000" dirty="0">
                <a:solidFill>
                  <a:srgbClr val="002060"/>
                </a:solidFill>
                <a:latin typeface="Sassoon Infant Std" panose="020B0503020103030203" pitchFamily="34" charset="0"/>
              </a:rPr>
              <a:t>Children begin to decode the words and have opportunities to read as a group and independently. </a:t>
            </a:r>
          </a:p>
          <a:p>
            <a:endParaRPr lang="en-GB" sz="2000" dirty="0">
              <a:solidFill>
                <a:srgbClr val="002060"/>
              </a:solidFill>
              <a:latin typeface="Sassoon Infant Std" panose="020B0503020103030203" pitchFamily="34" charset="0"/>
            </a:endParaRPr>
          </a:p>
          <a:p>
            <a:r>
              <a:rPr lang="en-GB" sz="2000" b="1" dirty="0">
                <a:solidFill>
                  <a:srgbClr val="002060"/>
                </a:solidFill>
                <a:latin typeface="Sassoon Infant Std" panose="020B0503020103030203" pitchFamily="34" charset="0"/>
              </a:rPr>
              <a:t>Session 2 – Prosody</a:t>
            </a:r>
            <a:r>
              <a:rPr lang="en-GB" sz="2000" dirty="0">
                <a:solidFill>
                  <a:srgbClr val="002060"/>
                </a:solidFill>
                <a:latin typeface="Sassoon Infant Std" panose="020B0503020103030203" pitchFamily="34" charset="0"/>
              </a:rPr>
              <a:t> </a:t>
            </a:r>
          </a:p>
          <a:p>
            <a:r>
              <a:rPr lang="en-GB" sz="2000" dirty="0">
                <a:solidFill>
                  <a:srgbClr val="002060"/>
                </a:solidFill>
                <a:latin typeface="Sassoon Infant Std" panose="020B0503020103030203" pitchFamily="34" charset="0"/>
              </a:rPr>
              <a:t>This refers to the expression and tone of voice when reading. Children explore their text and look at key features such as exclamation marks. They practise reading parts of the text with expression. </a:t>
            </a:r>
          </a:p>
          <a:p>
            <a:endParaRPr lang="en-GB" sz="2000" dirty="0">
              <a:solidFill>
                <a:srgbClr val="002060"/>
              </a:solidFill>
              <a:latin typeface="Sassoon Infant Std" panose="020B0503020103030203" pitchFamily="34" charset="0"/>
            </a:endParaRPr>
          </a:p>
          <a:p>
            <a:r>
              <a:rPr lang="en-GB" sz="2000" b="1" dirty="0">
                <a:solidFill>
                  <a:srgbClr val="002060"/>
                </a:solidFill>
                <a:latin typeface="Sassoon Infant Std" panose="020B0503020103030203" pitchFamily="34" charset="0"/>
              </a:rPr>
              <a:t>Session 3 – Comprehension</a:t>
            </a:r>
            <a:r>
              <a:rPr lang="en-GB" sz="2000" dirty="0">
                <a:solidFill>
                  <a:srgbClr val="002060"/>
                </a:solidFill>
                <a:latin typeface="Sassoon Infant Std" panose="020B0503020103030203" pitchFamily="34" charset="0"/>
              </a:rPr>
              <a:t> </a:t>
            </a:r>
          </a:p>
          <a:p>
            <a:r>
              <a:rPr lang="en-GB" sz="2000" dirty="0">
                <a:solidFill>
                  <a:srgbClr val="002060"/>
                </a:solidFill>
                <a:latin typeface="Sassoon Infant Std" panose="020B0503020103030203" pitchFamily="34" charset="0"/>
              </a:rPr>
              <a:t>In this session the children answer questions based on the book they are reading. For example, they may be asked how a character is feeling or what is happening. </a:t>
            </a:r>
          </a:p>
        </p:txBody>
      </p:sp>
    </p:spTree>
    <p:extLst>
      <p:ext uri="{BB962C8B-B14F-4D97-AF65-F5344CB8AC3E}">
        <p14:creationId xmlns:p14="http://schemas.microsoft.com/office/powerpoint/2010/main" val="142262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41" y="286869"/>
            <a:ext cx="6275040" cy="1143000"/>
          </a:xfrm>
        </p:spPr>
        <p:txBody>
          <a:bodyPr>
            <a:normAutofit/>
          </a:bodyPr>
          <a:lstStyle/>
          <a:p>
            <a:r>
              <a:rPr lang="en-GB" b="1" dirty="0">
                <a:solidFill>
                  <a:srgbClr val="7030A0"/>
                </a:solidFill>
                <a:latin typeface="Sassoon Infant Std" panose="020B0503020103030203" pitchFamily="34" charset="0"/>
              </a:rPr>
              <a:t>Reading Practice</a:t>
            </a:r>
          </a:p>
        </p:txBody>
      </p:sp>
      <p:sp>
        <p:nvSpPr>
          <p:cNvPr id="3" name="Content Placeholder 2"/>
          <p:cNvSpPr>
            <a:spLocks noGrp="1"/>
          </p:cNvSpPr>
          <p:nvPr>
            <p:ph idx="1"/>
          </p:nvPr>
        </p:nvSpPr>
        <p:spPr>
          <a:xfrm>
            <a:off x="223606" y="1700808"/>
            <a:ext cx="8668873" cy="4525963"/>
          </a:xfrm>
        </p:spPr>
        <p:txBody>
          <a:bodyPr>
            <a:normAutofit/>
          </a:bodyPr>
          <a:lstStyle/>
          <a:p>
            <a:pPr marL="0" indent="0" algn="ctr">
              <a:buNone/>
            </a:pPr>
            <a:r>
              <a:rPr lang="en-GB" sz="2000" dirty="0">
                <a:solidFill>
                  <a:srgbClr val="002060"/>
                </a:solidFill>
                <a:latin typeface="Sassoon Infant Std" panose="020B0503020103030203" pitchFamily="34" charset="0"/>
              </a:rPr>
              <a:t>Our target is to be reading yellow books by the end of the Reception year, and that the children can demonstrate the ability to independently read sentences to achieve the Early Learning Goal. </a:t>
            </a:r>
          </a:p>
          <a:p>
            <a:pPr marL="0" indent="0" algn="ctr">
              <a:buNone/>
            </a:pPr>
            <a:endParaRPr lang="en-GB" sz="2000" dirty="0">
              <a:solidFill>
                <a:srgbClr val="002060"/>
              </a:solidFill>
              <a:latin typeface="Sassoon Infant Std" panose="020B0503020103030203" pitchFamily="34" charset="0"/>
            </a:endParaRPr>
          </a:p>
          <a:p>
            <a:pPr marL="0" indent="0" algn="ctr">
              <a:buNone/>
            </a:pPr>
            <a:endParaRPr lang="en-GB" sz="2000" dirty="0">
              <a:solidFill>
                <a:srgbClr val="002060"/>
              </a:solidFill>
              <a:latin typeface="Sassoon Infant Std" panose="020B0503020103030203" pitchFamily="34" charset="0"/>
            </a:endParaRPr>
          </a:p>
          <a:p>
            <a:pPr marL="0" indent="0" algn="ctr">
              <a:buNone/>
            </a:pPr>
            <a:endParaRPr lang="en-GB" sz="2000" dirty="0">
              <a:solidFill>
                <a:srgbClr val="002060"/>
              </a:solidFill>
              <a:latin typeface="Sassoon Infant Std" panose="020B0503020103030203" pitchFamily="34" charset="0"/>
            </a:endParaRPr>
          </a:p>
          <a:p>
            <a:pPr marL="0" indent="0" algn="ctr">
              <a:buNone/>
            </a:pPr>
            <a:endParaRPr lang="en-GB" sz="2000" dirty="0">
              <a:solidFill>
                <a:srgbClr val="002060"/>
              </a:solidFill>
              <a:latin typeface="Sassoon Infant Std" panose="020B0503020103030203" pitchFamily="34" charset="0"/>
            </a:endParaRPr>
          </a:p>
          <a:p>
            <a:pPr marL="0" indent="0" algn="ctr">
              <a:buNone/>
            </a:pPr>
            <a:r>
              <a:rPr lang="en-GB" sz="2000" dirty="0">
                <a:solidFill>
                  <a:srgbClr val="002060"/>
                </a:solidFill>
                <a:latin typeface="Sassoon Infant Std" panose="020B0503020103030203" pitchFamily="34" charset="0"/>
              </a:rPr>
              <a:t>Before the children move up to the next book band, they need to be fluent and confident when reading books in their current book band. Re-reading books at home will promote this so don’t feel like you can’t read the same book 3 or 4 times. Fluency is key! </a:t>
            </a:r>
          </a:p>
          <a:p>
            <a:pPr marL="0" indent="0">
              <a:buNone/>
            </a:pPr>
            <a:endParaRPr lang="en-GB" sz="2400" dirty="0">
              <a:solidFill>
                <a:srgbClr val="002060"/>
              </a:solidFill>
              <a:latin typeface="Sassoon Infant Std" panose="020B0503020103030203" pitchFamily="34" charset="0"/>
            </a:endParaRPr>
          </a:p>
          <a:p>
            <a:pPr marL="0" indent="0">
              <a:buNone/>
            </a:pPr>
            <a:endParaRPr lang="en-GB" sz="2400" dirty="0">
              <a:solidFill>
                <a:srgbClr val="002060"/>
              </a:solidFill>
              <a:latin typeface="Sassoon Infant Std" panose="020B0503020103030203" pitchFamily="34" charset="0"/>
            </a:endParaRPr>
          </a:p>
        </p:txBody>
      </p:sp>
      <p:pic>
        <p:nvPicPr>
          <p:cNvPr id="4" name="Picture 3">
            <a:extLst>
              <a:ext uri="{FF2B5EF4-FFF2-40B4-BE49-F238E27FC236}">
                <a16:creationId xmlns:a16="http://schemas.microsoft.com/office/drawing/2014/main" id="{E4972DDE-DD3C-4AF0-9DFE-8E34FF485D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7596337" y="275637"/>
            <a:ext cx="1035166" cy="1110647"/>
          </a:xfrm>
          <a:prstGeom prst="rect">
            <a:avLst/>
          </a:prstGeom>
        </p:spPr>
      </p:pic>
      <p:pic>
        <p:nvPicPr>
          <p:cNvPr id="5" name="Picture 4">
            <a:extLst>
              <a:ext uri="{FF2B5EF4-FFF2-40B4-BE49-F238E27FC236}">
                <a16:creationId xmlns:a16="http://schemas.microsoft.com/office/drawing/2014/main" id="{CA716DCE-B9A2-4200-83C2-905738A46E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694152" y="243284"/>
            <a:ext cx="1035166" cy="1110647"/>
          </a:xfrm>
          <a:prstGeom prst="rect">
            <a:avLst/>
          </a:prstGeom>
        </p:spPr>
      </p:pic>
      <p:graphicFrame>
        <p:nvGraphicFramePr>
          <p:cNvPr id="6" name="Table 5">
            <a:extLst>
              <a:ext uri="{FF2B5EF4-FFF2-40B4-BE49-F238E27FC236}">
                <a16:creationId xmlns:a16="http://schemas.microsoft.com/office/drawing/2014/main" id="{CB71C0D3-D8BB-47A3-AAF9-F389E370C68B}"/>
              </a:ext>
            </a:extLst>
          </p:cNvPr>
          <p:cNvGraphicFramePr>
            <a:graphicFrameLocks noGrp="1"/>
          </p:cNvGraphicFramePr>
          <p:nvPr>
            <p:extLst>
              <p:ext uri="{D42A27DB-BD31-4B8C-83A1-F6EECF244321}">
                <p14:modId xmlns:p14="http://schemas.microsoft.com/office/powerpoint/2010/main" val="3107127079"/>
              </p:ext>
            </p:extLst>
          </p:nvPr>
        </p:nvGraphicFramePr>
        <p:xfrm>
          <a:off x="521318" y="2954915"/>
          <a:ext cx="8110185" cy="914400"/>
        </p:xfrm>
        <a:graphic>
          <a:graphicData uri="http://schemas.openxmlformats.org/drawingml/2006/table">
            <a:tbl>
              <a:tblPr firstRow="1" bandRow="1">
                <a:tableStyleId>{5C22544A-7EE6-4342-B048-85BDC9FD1C3A}</a:tableStyleId>
              </a:tblPr>
              <a:tblGrid>
                <a:gridCol w="1622037">
                  <a:extLst>
                    <a:ext uri="{9D8B030D-6E8A-4147-A177-3AD203B41FA5}">
                      <a16:colId xmlns:a16="http://schemas.microsoft.com/office/drawing/2014/main" val="2879648168"/>
                    </a:ext>
                  </a:extLst>
                </a:gridCol>
                <a:gridCol w="1622037">
                  <a:extLst>
                    <a:ext uri="{9D8B030D-6E8A-4147-A177-3AD203B41FA5}">
                      <a16:colId xmlns:a16="http://schemas.microsoft.com/office/drawing/2014/main" val="3234864320"/>
                    </a:ext>
                  </a:extLst>
                </a:gridCol>
                <a:gridCol w="1622037">
                  <a:extLst>
                    <a:ext uri="{9D8B030D-6E8A-4147-A177-3AD203B41FA5}">
                      <a16:colId xmlns:a16="http://schemas.microsoft.com/office/drawing/2014/main" val="1892414325"/>
                    </a:ext>
                  </a:extLst>
                </a:gridCol>
                <a:gridCol w="1622037">
                  <a:extLst>
                    <a:ext uri="{9D8B030D-6E8A-4147-A177-3AD203B41FA5}">
                      <a16:colId xmlns:a16="http://schemas.microsoft.com/office/drawing/2014/main" val="4167837310"/>
                    </a:ext>
                  </a:extLst>
                </a:gridCol>
                <a:gridCol w="1622037">
                  <a:extLst>
                    <a:ext uri="{9D8B030D-6E8A-4147-A177-3AD203B41FA5}">
                      <a16:colId xmlns:a16="http://schemas.microsoft.com/office/drawing/2014/main" val="3648083232"/>
                    </a:ext>
                  </a:extLst>
                </a:gridCol>
              </a:tblGrid>
              <a:tr h="658872">
                <a:tc>
                  <a:txBody>
                    <a:bodyPr/>
                    <a:lstStyle/>
                    <a:p>
                      <a:pPr algn="ctr"/>
                      <a:endParaRPr lang="en-GB" dirty="0">
                        <a:solidFill>
                          <a:srgbClr val="002060"/>
                        </a:solidFill>
                      </a:endParaRPr>
                    </a:p>
                    <a:p>
                      <a:pPr algn="ctr"/>
                      <a:r>
                        <a:rPr lang="en-GB" dirty="0">
                          <a:solidFill>
                            <a:srgbClr val="002060"/>
                          </a:solidFill>
                        </a:rPr>
                        <a:t>Lilac</a:t>
                      </a:r>
                    </a:p>
                    <a:p>
                      <a:pPr algn="ctr"/>
                      <a:endParaRPr lang="en-GB" dirty="0">
                        <a:solidFill>
                          <a:srgbClr val="002060"/>
                        </a:solidFill>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accent4">
                        <a:lumMod val="40000"/>
                        <a:lumOff val="60000"/>
                      </a:schemeClr>
                    </a:solidFill>
                  </a:tcPr>
                </a:tc>
                <a:tc>
                  <a:txBody>
                    <a:bodyPr/>
                    <a:lstStyle/>
                    <a:p>
                      <a:pPr algn="ctr"/>
                      <a:endParaRPr lang="en-GB" dirty="0">
                        <a:solidFill>
                          <a:srgbClr val="002060"/>
                        </a:solidFill>
                      </a:endParaRPr>
                    </a:p>
                    <a:p>
                      <a:pPr algn="ctr"/>
                      <a:r>
                        <a:rPr lang="en-GB" dirty="0">
                          <a:solidFill>
                            <a:srgbClr val="002060"/>
                          </a:solidFill>
                        </a:rPr>
                        <a:t>Pink A</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CCFF"/>
                    </a:solidFill>
                  </a:tcPr>
                </a:tc>
                <a:tc>
                  <a:txBody>
                    <a:bodyPr/>
                    <a:lstStyle/>
                    <a:p>
                      <a:pPr algn="ctr"/>
                      <a:endParaRPr lang="en-GB" dirty="0">
                        <a:solidFill>
                          <a:srgbClr val="002060"/>
                        </a:solidFill>
                      </a:endParaRPr>
                    </a:p>
                    <a:p>
                      <a:pPr algn="ctr"/>
                      <a:r>
                        <a:rPr lang="en-GB" dirty="0">
                          <a:solidFill>
                            <a:srgbClr val="002060"/>
                          </a:solidFill>
                        </a:rPr>
                        <a:t>Pink B</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CCFF"/>
                    </a:solidFill>
                  </a:tcPr>
                </a:tc>
                <a:tc>
                  <a:txBody>
                    <a:bodyPr/>
                    <a:lstStyle/>
                    <a:p>
                      <a:pPr algn="ctr"/>
                      <a:endParaRPr lang="en-GB" dirty="0">
                        <a:solidFill>
                          <a:srgbClr val="002060"/>
                        </a:solidFill>
                      </a:endParaRPr>
                    </a:p>
                    <a:p>
                      <a:pPr algn="ctr"/>
                      <a:r>
                        <a:rPr lang="en-GB" dirty="0">
                          <a:solidFill>
                            <a:srgbClr val="002060"/>
                          </a:solidFill>
                        </a:rPr>
                        <a:t>Red</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0000"/>
                    </a:solidFill>
                  </a:tcPr>
                </a:tc>
                <a:tc>
                  <a:txBody>
                    <a:bodyPr/>
                    <a:lstStyle/>
                    <a:p>
                      <a:pPr algn="ctr"/>
                      <a:endParaRPr lang="en-GB" dirty="0">
                        <a:solidFill>
                          <a:srgbClr val="002060"/>
                        </a:solidFill>
                      </a:endParaRPr>
                    </a:p>
                    <a:p>
                      <a:pPr algn="ctr"/>
                      <a:r>
                        <a:rPr lang="en-GB" dirty="0">
                          <a:solidFill>
                            <a:srgbClr val="002060"/>
                          </a:solidFill>
                        </a:rPr>
                        <a:t>Yellow</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FF00"/>
                    </a:solidFill>
                  </a:tcPr>
                </a:tc>
                <a:extLst>
                  <a:ext uri="{0D108BD9-81ED-4DB2-BD59-A6C34878D82A}">
                    <a16:rowId xmlns:a16="http://schemas.microsoft.com/office/drawing/2014/main" val="3826139040"/>
                  </a:ext>
                </a:extLst>
              </a:tr>
            </a:tbl>
          </a:graphicData>
        </a:graphic>
      </p:graphicFrame>
      <p:pic>
        <p:nvPicPr>
          <p:cNvPr id="9" name="Picture 8">
            <a:extLst>
              <a:ext uri="{FF2B5EF4-FFF2-40B4-BE49-F238E27FC236}">
                <a16:creationId xmlns:a16="http://schemas.microsoft.com/office/drawing/2014/main" id="{55EC93BE-4DC1-49F6-9760-7C9A2D30809D}"/>
              </a:ext>
            </a:extLst>
          </p:cNvPr>
          <p:cNvPicPr>
            <a:picLocks noChangeAspect="1"/>
          </p:cNvPicPr>
          <p:nvPr/>
        </p:nvPicPr>
        <p:blipFill>
          <a:blip r:embed="rId4"/>
          <a:stretch>
            <a:fillRect/>
          </a:stretch>
        </p:blipFill>
        <p:spPr>
          <a:xfrm>
            <a:off x="1088750" y="5701694"/>
            <a:ext cx="6938584" cy="948634"/>
          </a:xfrm>
          <a:prstGeom prst="rect">
            <a:avLst/>
          </a:prstGeom>
        </p:spPr>
      </p:pic>
    </p:spTree>
    <p:extLst>
      <p:ext uri="{BB962C8B-B14F-4D97-AF65-F5344CB8AC3E}">
        <p14:creationId xmlns:p14="http://schemas.microsoft.com/office/powerpoint/2010/main" val="418891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Sassoon Infant Std" panose="020B0503020103030203" pitchFamily="34" charset="0"/>
              </a:rPr>
              <a:t>How you can help at home</a:t>
            </a:r>
          </a:p>
        </p:txBody>
      </p:sp>
      <p:sp>
        <p:nvSpPr>
          <p:cNvPr id="3" name="Content Placeholder 2"/>
          <p:cNvSpPr>
            <a:spLocks noGrp="1"/>
          </p:cNvSpPr>
          <p:nvPr>
            <p:ph idx="1"/>
          </p:nvPr>
        </p:nvSpPr>
        <p:spPr>
          <a:xfrm>
            <a:off x="457200" y="1437975"/>
            <a:ext cx="8229600" cy="4525963"/>
          </a:xfrm>
        </p:spPr>
        <p:txBody>
          <a:bodyPr/>
          <a:lstStyle/>
          <a:p>
            <a:r>
              <a:rPr lang="en-GB" sz="2800" dirty="0">
                <a:solidFill>
                  <a:srgbClr val="002060"/>
                </a:solidFill>
                <a:latin typeface="Sassoon Infant Std" panose="020B0503020103030203" pitchFamily="34" charset="0"/>
              </a:rPr>
              <a:t>Reading Every Day - RED</a:t>
            </a:r>
          </a:p>
          <a:p>
            <a:r>
              <a:rPr lang="en-GB" sz="2800" dirty="0">
                <a:solidFill>
                  <a:srgbClr val="002060"/>
                </a:solidFill>
                <a:latin typeface="Sassoon Infant Std" panose="020B0503020103030203" pitchFamily="34" charset="0"/>
              </a:rPr>
              <a:t>Phonics Play</a:t>
            </a:r>
          </a:p>
          <a:p>
            <a:r>
              <a:rPr lang="en-GB" sz="2800" dirty="0">
                <a:solidFill>
                  <a:srgbClr val="002060"/>
                </a:solidFill>
                <a:latin typeface="Sassoon Infant Std" panose="020B0503020103030203" pitchFamily="34" charset="0"/>
              </a:rPr>
              <a:t>Oral blending games </a:t>
            </a:r>
          </a:p>
          <a:p>
            <a:r>
              <a:rPr lang="en-GB" sz="2800" dirty="0">
                <a:solidFill>
                  <a:srgbClr val="002060"/>
                </a:solidFill>
                <a:latin typeface="Sassoon Infant Std" panose="020B0503020103030203" pitchFamily="34" charset="0"/>
              </a:rPr>
              <a:t>Sound spotting in your local area</a:t>
            </a:r>
          </a:p>
          <a:p>
            <a:r>
              <a:rPr lang="en-GB" sz="2800" dirty="0">
                <a:solidFill>
                  <a:srgbClr val="002060"/>
                </a:solidFill>
                <a:latin typeface="Sassoon Infant Std" panose="020B0503020103030203" pitchFamily="34" charset="0"/>
              </a:rPr>
              <a:t>Any opportunities for children to write or read daily</a:t>
            </a:r>
          </a:p>
          <a:p>
            <a:r>
              <a:rPr lang="en-GB" sz="2800" dirty="0">
                <a:solidFill>
                  <a:srgbClr val="002060"/>
                </a:solidFill>
                <a:latin typeface="Sassoon Infant Std" panose="020B0503020103030203" pitchFamily="34" charset="0"/>
              </a:rPr>
              <a:t>Explore the parent page on the Little Wandle website </a:t>
            </a:r>
          </a:p>
          <a:p>
            <a:pPr>
              <a:buNone/>
            </a:pPr>
            <a:endParaRPr lang="en-GB" dirty="0">
              <a:latin typeface="SassoonPrimaryInfant" pitchFamily="2" charset="0"/>
            </a:endParaRPr>
          </a:p>
          <a:p>
            <a:pPr>
              <a:buNone/>
            </a:pPr>
            <a:endParaRPr lang="en-GB" dirty="0">
              <a:latin typeface="SassoonPrimaryInfant" pitchFamily="2" charset="0"/>
            </a:endParaRPr>
          </a:p>
        </p:txBody>
      </p:sp>
      <p:pic>
        <p:nvPicPr>
          <p:cNvPr id="2050" name="Picture 2" descr="Image result for road sign"/>
          <p:cNvPicPr>
            <a:picLocks noChangeAspect="1" noChangeArrowheads="1"/>
          </p:cNvPicPr>
          <p:nvPr/>
        </p:nvPicPr>
        <p:blipFill>
          <a:blip r:embed="rId2" cstate="print"/>
          <a:srcRect/>
          <a:stretch>
            <a:fillRect/>
          </a:stretch>
        </p:blipFill>
        <p:spPr bwMode="auto">
          <a:xfrm>
            <a:off x="7000778" y="4742995"/>
            <a:ext cx="1872208" cy="1872208"/>
          </a:xfrm>
          <a:prstGeom prst="rect">
            <a:avLst/>
          </a:prstGeom>
          <a:noFill/>
        </p:spPr>
      </p:pic>
      <p:sp>
        <p:nvSpPr>
          <p:cNvPr id="2051" name="WordArt 3"/>
          <p:cNvSpPr>
            <a:spLocks noChangeArrowheads="1" noChangeShapeType="1" noTextEdit="1"/>
          </p:cNvSpPr>
          <p:nvPr/>
        </p:nvSpPr>
        <p:spPr bwMode="auto">
          <a:xfrm>
            <a:off x="2481779" y="5112820"/>
            <a:ext cx="3960440" cy="1132558"/>
          </a:xfrm>
          <a:prstGeom prst="rect">
            <a:avLst/>
          </a:prstGeom>
        </p:spPr>
        <p:txBody>
          <a:bodyPr wrap="none" fromWordArt="1">
            <a:prstTxWarp prst="textArchUp">
              <a:avLst>
                <a:gd name="adj" fmla="val 10800000"/>
              </a:avLst>
            </a:prstTxWarp>
          </a:bodyPr>
          <a:lstStyle/>
          <a:p>
            <a:pPr algn="ctr" rtl="0"/>
            <a:r>
              <a:rPr lang="en-GB" sz="3600" kern="10" spc="0" dirty="0">
                <a:ln w="9525" algn="ctr">
                  <a:solidFill>
                    <a:srgbClr val="FF0000"/>
                  </a:solidFill>
                  <a:round/>
                  <a:headEnd/>
                  <a:tailEnd/>
                </a:ln>
                <a:solidFill>
                  <a:srgbClr val="FF0000"/>
                </a:solidFill>
                <a:effectLst/>
                <a:latin typeface="Sassoon Infant Std" panose="020B0503020103030203" pitchFamily="34" charset="0"/>
              </a:rPr>
              <a:t>Reading</a:t>
            </a:r>
            <a:r>
              <a:rPr lang="en-GB" sz="3600" kern="10" spc="0" dirty="0">
                <a:ln w="9525" algn="ctr">
                  <a:solidFill>
                    <a:srgbClr val="FF0000"/>
                  </a:solidFill>
                  <a:round/>
                  <a:headEnd/>
                  <a:tailEnd/>
                </a:ln>
                <a:solidFill>
                  <a:srgbClr val="FF0000"/>
                </a:solidFill>
                <a:effectLst/>
                <a:latin typeface="SassoonPrimaryInfant"/>
              </a:rPr>
              <a:t> </a:t>
            </a:r>
            <a:r>
              <a:rPr lang="en-GB" sz="3600" kern="10" spc="0" dirty="0">
                <a:ln w="9525" algn="ctr">
                  <a:solidFill>
                    <a:srgbClr val="FF0000"/>
                  </a:solidFill>
                  <a:round/>
                  <a:headEnd/>
                  <a:tailEnd/>
                </a:ln>
                <a:solidFill>
                  <a:srgbClr val="FF0000"/>
                </a:solidFill>
                <a:effectLst/>
                <a:latin typeface="Sassoon Infant Std" panose="020B0503020103030203" pitchFamily="34" charset="0"/>
              </a:rPr>
              <a:t>Every Day</a:t>
            </a:r>
          </a:p>
        </p:txBody>
      </p:sp>
      <p:pic>
        <p:nvPicPr>
          <p:cNvPr id="2053" name="Picture 5" descr="Image result for phonics play"/>
          <p:cNvPicPr>
            <a:picLocks noChangeAspect="1" noChangeArrowheads="1"/>
          </p:cNvPicPr>
          <p:nvPr/>
        </p:nvPicPr>
        <p:blipFill>
          <a:blip r:embed="rId3" cstate="print"/>
          <a:srcRect/>
          <a:stretch>
            <a:fillRect/>
          </a:stretch>
        </p:blipFill>
        <p:spPr bwMode="auto">
          <a:xfrm>
            <a:off x="230521" y="4764782"/>
            <a:ext cx="2093218" cy="2093218"/>
          </a:xfrm>
          <a:prstGeom prst="rect">
            <a:avLst/>
          </a:prstGeom>
          <a:noFill/>
        </p:spPr>
      </p:pic>
      <p:pic>
        <p:nvPicPr>
          <p:cNvPr id="5" name="Picture 4">
            <a:extLst>
              <a:ext uri="{FF2B5EF4-FFF2-40B4-BE49-F238E27FC236}">
                <a16:creationId xmlns:a16="http://schemas.microsoft.com/office/drawing/2014/main" id="{87EE0026-62C4-4FE2-8013-31CC13190A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5054" y="5557463"/>
            <a:ext cx="893890" cy="1025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Sassoon Infant Std" panose="020B0503020103030203" pitchFamily="34" charset="0"/>
              </a:rPr>
              <a:t>Our favourite app! </a:t>
            </a:r>
          </a:p>
        </p:txBody>
      </p:sp>
      <p:pic>
        <p:nvPicPr>
          <p:cNvPr id="8" name="Picture 7">
            <a:extLst>
              <a:ext uri="{FF2B5EF4-FFF2-40B4-BE49-F238E27FC236}">
                <a16:creationId xmlns:a16="http://schemas.microsoft.com/office/drawing/2014/main" id="{B5933D66-6BC0-415C-A28A-72247038F021}"/>
              </a:ext>
            </a:extLst>
          </p:cNvPr>
          <p:cNvPicPr>
            <a:picLocks noChangeAspect="1"/>
          </p:cNvPicPr>
          <p:nvPr/>
        </p:nvPicPr>
        <p:blipFill>
          <a:blip r:embed="rId2"/>
          <a:stretch>
            <a:fillRect/>
          </a:stretch>
        </p:blipFill>
        <p:spPr>
          <a:xfrm>
            <a:off x="-540568" y="4608824"/>
            <a:ext cx="10093248" cy="1974538"/>
          </a:xfrm>
          <a:prstGeom prst="rect">
            <a:avLst/>
          </a:prstGeom>
        </p:spPr>
      </p:pic>
      <p:sp>
        <p:nvSpPr>
          <p:cNvPr id="12" name="Title 1">
            <a:extLst>
              <a:ext uri="{FF2B5EF4-FFF2-40B4-BE49-F238E27FC236}">
                <a16:creationId xmlns:a16="http://schemas.microsoft.com/office/drawing/2014/main" id="{EF09A19F-35E6-45AC-91B9-13996E5265DE}"/>
              </a:ext>
            </a:extLst>
          </p:cNvPr>
          <p:cNvSpPr txBox="1">
            <a:spLocks/>
          </p:cNvSpPr>
          <p:nvPr/>
        </p:nvSpPr>
        <p:spPr>
          <a:xfrm>
            <a:off x="318356" y="1556792"/>
            <a:ext cx="8507288" cy="216024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latin typeface="Sassoon Infant Std" panose="020B0503020103030203" pitchFamily="34" charset="0"/>
              </a:rPr>
              <a:t>This app has now been approved by the Department for Education.</a:t>
            </a:r>
          </a:p>
          <a:p>
            <a:endParaRPr lang="en-GB" dirty="0">
              <a:solidFill>
                <a:schemeClr val="bg1"/>
              </a:solidFill>
              <a:latin typeface="Sassoon Infant Std" panose="020B0503020103030203" pitchFamily="34" charset="0"/>
            </a:endParaRPr>
          </a:p>
          <a:p>
            <a:r>
              <a:rPr lang="en-GB" dirty="0">
                <a:solidFill>
                  <a:schemeClr val="bg1"/>
                </a:solidFill>
                <a:latin typeface="Sassoon Infant Std" panose="020B0503020103030203" pitchFamily="34" charset="0"/>
              </a:rPr>
              <a:t>It is a fun, educational game that the children will LOVE!</a:t>
            </a:r>
          </a:p>
        </p:txBody>
      </p:sp>
    </p:spTree>
    <p:extLst>
      <p:ext uri="{BB962C8B-B14F-4D97-AF65-F5344CB8AC3E}">
        <p14:creationId xmlns:p14="http://schemas.microsoft.com/office/powerpoint/2010/main" val="328329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4277" y="515949"/>
            <a:ext cx="7772400" cy="1470025"/>
          </a:xfrm>
        </p:spPr>
        <p:txBody>
          <a:bodyPr/>
          <a:lstStyle/>
          <a:p>
            <a:r>
              <a:rPr lang="en-GB" b="1" u="sng" dirty="0">
                <a:solidFill>
                  <a:srgbClr val="7030A0"/>
                </a:solidFill>
                <a:latin typeface="Sassoon Infant Std" panose="020B0503020103030203" pitchFamily="34" charset="0"/>
              </a:rPr>
              <a:t>Reception Phonics Workshop</a:t>
            </a:r>
          </a:p>
        </p:txBody>
      </p:sp>
      <p:pic>
        <p:nvPicPr>
          <p:cNvPr id="3" name="Picture 2">
            <a:extLst>
              <a:ext uri="{FF2B5EF4-FFF2-40B4-BE49-F238E27FC236}">
                <a16:creationId xmlns:a16="http://schemas.microsoft.com/office/drawing/2014/main" id="{8548AAC7-C38A-4D52-8A59-20DC09E357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00" b="90667" l="7111" r="92000">
                        <a14:foregroundMark x1="22667" y1="19111" x2="15111" y2="34222"/>
                        <a14:foregroundMark x1="73333" y1="84889" x2="90667" y2="58667"/>
                        <a14:foregroundMark x1="74222" y1="84000" x2="28889" y2="84444"/>
                        <a14:foregroundMark x1="28889" y1="84444" x2="15556" y2="70667"/>
                        <a14:foregroundMark x1="13333" y1="71111" x2="10222" y2="46667"/>
                        <a14:foregroundMark x1="10222" y1="46667" x2="13333" y2="31111"/>
                        <a14:foregroundMark x1="22222" y1="20444" x2="42667" y2="9333"/>
                        <a14:foregroundMark x1="42667" y1="9333" x2="65333" y2="11111"/>
                        <a14:foregroundMark x1="65333" y1="11111" x2="82222" y2="29333"/>
                        <a14:foregroundMark x1="82222" y1="29333" x2="87556" y2="43111"/>
                        <a14:foregroundMark x1="87556" y1="41333" x2="87111" y2="63111"/>
                        <a14:foregroundMark x1="31556" y1="18222" x2="20889" y2="39111"/>
                        <a14:foregroundMark x1="20889" y1="39111" x2="44444" y2="44444"/>
                        <a14:foregroundMark x1="44444" y1="44444" x2="43556" y2="68889"/>
                        <a14:foregroundMark x1="43556" y1="68889" x2="36000" y2="54667"/>
                        <a14:foregroundMark x1="32000" y1="87111" x2="64444" y2="85333"/>
                        <a14:foregroundMark x1="31111" y1="68889" x2="50222" y2="50667"/>
                        <a14:foregroundMark x1="50222" y1="50667" x2="40000" y2="72444"/>
                        <a14:foregroundMark x1="40000" y1="72444" x2="30667" y2="61778"/>
                        <a14:foregroundMark x1="35556" y1="90667" x2="60444" y2="88889"/>
                        <a14:foregroundMark x1="92000" y1="42667" x2="91556" y2="56444"/>
                        <a14:foregroundMark x1="58222" y1="8000" x2="44000" y2="8000"/>
                        <a14:foregroundMark x1="7111" y1="40889" x2="9778" y2="60889"/>
                        <a14:foregroundMark x1="25778" y1="21778" x2="29778" y2="52444"/>
                        <a14:foregroundMark x1="24444" y1="31556" x2="22222" y2="59556"/>
                        <a14:foregroundMark x1="22222" y1="59556" x2="43556" y2="49333"/>
                        <a14:foregroundMark x1="43556" y1="49333" x2="44889" y2="50667"/>
                        <a14:foregroundMark x1="24000" y1="24889" x2="12444" y2="47556"/>
                        <a14:foregroundMark x1="12444" y1="47556" x2="23556" y2="68889"/>
                        <a14:foregroundMark x1="23556" y1="68889" x2="20000" y2="71111"/>
                        <a14:foregroundMark x1="19556" y1="54222" x2="33778" y2="72000"/>
                        <a14:foregroundMark x1="33778" y1="72000" x2="59556" y2="70667"/>
                        <a14:foregroundMark x1="59556" y1="70667" x2="39556" y2="77333"/>
                        <a14:foregroundMark x1="27556" y1="73333" x2="52000" y2="78667"/>
                        <a14:foregroundMark x1="52000" y1="78667" x2="75111" y2="73778"/>
                        <a14:foregroundMark x1="24444" y1="68000" x2="42667" y2="78222"/>
                        <a14:foregroundMark x1="34667" y1="50667" x2="44444" y2="72889"/>
                        <a14:foregroundMark x1="44444" y1="72889" x2="40889" y2="73333"/>
                        <a14:foregroundMark x1="24444" y1="70222" x2="35111" y2="77333"/>
                        <a14:foregroundMark x1="35556" y1="26667" x2="58667" y2="26222"/>
                        <a14:foregroundMark x1="58667" y1="26222" x2="77778" y2="36889"/>
                        <a14:foregroundMark x1="77778" y1="36889" x2="78667" y2="61778"/>
                        <a14:foregroundMark x1="78667" y1="61778" x2="78222" y2="61778"/>
                        <a14:foregroundMark x1="49333" y1="38667" x2="66222" y2="53778"/>
                        <a14:foregroundMark x1="66222" y1="53778" x2="73333" y2="36444"/>
                        <a14:foregroundMark x1="72889" y1="81333" x2="74667" y2="54222"/>
                        <a14:foregroundMark x1="74667" y1="54222" x2="69778" y2="23111"/>
                        <a14:foregroundMark x1="69778" y1="23111" x2="46667" y2="19556"/>
                        <a14:foregroundMark x1="46667" y1="19556" x2="37333" y2="22222"/>
                        <a14:foregroundMark x1="56000" y1="19111" x2="77778" y2="28889"/>
                        <a14:foregroundMark x1="77778" y1="28889" x2="84000" y2="54222"/>
                        <a14:foregroundMark x1="84000" y1="54222" x2="76889" y2="71111"/>
                        <a14:foregroundMark x1="47111" y1="55111" x2="45778" y2="70667"/>
                        <a14:foregroundMark x1="47111" y1="63111" x2="52444" y2="63111"/>
                        <a14:foregroundMark x1="29778" y1="56889" x2="36444" y2="59556"/>
                        <a14:foregroundMark x1="23556" y1="66222" x2="29778" y2="74667"/>
                        <a14:foregroundMark x1="24444" y1="72444" x2="43111" y2="81778"/>
                      </a14:backgroundRemoval>
                    </a14:imgEffect>
                  </a14:imgLayer>
                </a14:imgProps>
              </a:ext>
            </a:extLst>
          </a:blip>
          <a:stretch>
            <a:fillRect/>
          </a:stretch>
        </p:blipFill>
        <p:spPr>
          <a:xfrm>
            <a:off x="581202" y="2864389"/>
            <a:ext cx="2220957" cy="2003359"/>
          </a:xfrm>
          <a:prstGeom prst="rect">
            <a:avLst/>
          </a:prstGeom>
        </p:spPr>
      </p:pic>
      <p:pic>
        <p:nvPicPr>
          <p:cNvPr id="4" name="Picture 3">
            <a:extLst>
              <a:ext uri="{FF2B5EF4-FFF2-40B4-BE49-F238E27FC236}">
                <a16:creationId xmlns:a16="http://schemas.microsoft.com/office/drawing/2014/main" id="{B1FFCD96-0FC4-440D-8168-98CED3E8FEDE}"/>
              </a:ext>
            </a:extLst>
          </p:cNvPr>
          <p:cNvPicPr>
            <a:picLocks noChangeAspect="1"/>
          </p:cNvPicPr>
          <p:nvPr/>
        </p:nvPicPr>
        <p:blipFill>
          <a:blip r:embed="rId4"/>
          <a:stretch>
            <a:fillRect/>
          </a:stretch>
        </p:blipFill>
        <p:spPr>
          <a:xfrm>
            <a:off x="5935688" y="3239777"/>
            <a:ext cx="2880320" cy="1373691"/>
          </a:xfrm>
          <a:prstGeom prst="rect">
            <a:avLst/>
          </a:prstGeom>
        </p:spPr>
      </p:pic>
      <p:sp>
        <p:nvSpPr>
          <p:cNvPr id="5" name="Title 1">
            <a:extLst>
              <a:ext uri="{FF2B5EF4-FFF2-40B4-BE49-F238E27FC236}">
                <a16:creationId xmlns:a16="http://schemas.microsoft.com/office/drawing/2014/main" id="{E30ECC57-A53B-43E4-8661-2ECA6255C80B}"/>
              </a:ext>
            </a:extLst>
          </p:cNvPr>
          <p:cNvSpPr txBox="1">
            <a:spLocks/>
          </p:cNvSpPr>
          <p:nvPr/>
        </p:nvSpPr>
        <p:spPr>
          <a:xfrm>
            <a:off x="1043608" y="538797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solidFill>
                  <a:srgbClr val="7030A0"/>
                </a:solidFill>
                <a:latin typeface="Sassoon Infant Std" panose="020B0503020103030203" pitchFamily="34" charset="0"/>
              </a:rPr>
              <a:t>A big thank you for showing your support.</a:t>
            </a:r>
          </a:p>
        </p:txBody>
      </p:sp>
      <p:pic>
        <p:nvPicPr>
          <p:cNvPr id="7" name="Picture 6">
            <a:extLst>
              <a:ext uri="{FF2B5EF4-FFF2-40B4-BE49-F238E27FC236}">
                <a16:creationId xmlns:a16="http://schemas.microsoft.com/office/drawing/2014/main" id="{A6F9897D-4E21-4846-9969-B05FD1E4743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39752" y="1484784"/>
            <a:ext cx="4112287" cy="41122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41" y="286869"/>
            <a:ext cx="6275040" cy="1143000"/>
          </a:xfrm>
        </p:spPr>
        <p:txBody>
          <a:bodyPr>
            <a:normAutofit fontScale="90000"/>
          </a:bodyPr>
          <a:lstStyle/>
          <a:p>
            <a:r>
              <a:rPr lang="en-GB" b="1" dirty="0">
                <a:solidFill>
                  <a:srgbClr val="7030A0"/>
                </a:solidFill>
                <a:latin typeface="Sassoon Infant Std" panose="020B0503020103030203" pitchFamily="34" charset="0"/>
              </a:rPr>
              <a:t>Little Wandle Letters &amp; Sounds Revised</a:t>
            </a:r>
          </a:p>
        </p:txBody>
      </p:sp>
      <p:sp>
        <p:nvSpPr>
          <p:cNvPr id="3" name="Content Placeholder 2"/>
          <p:cNvSpPr>
            <a:spLocks noGrp="1"/>
          </p:cNvSpPr>
          <p:nvPr>
            <p:ph idx="1"/>
          </p:nvPr>
        </p:nvSpPr>
        <p:spPr>
          <a:xfrm>
            <a:off x="457200" y="1916832"/>
            <a:ext cx="8229600" cy="4525963"/>
          </a:xfrm>
        </p:spPr>
        <p:txBody>
          <a:bodyPr>
            <a:normAutofit/>
          </a:bodyPr>
          <a:lstStyle/>
          <a:p>
            <a:pPr marL="0" indent="0">
              <a:buNone/>
            </a:pPr>
            <a:r>
              <a:rPr lang="en-GB" sz="2400" b="1" dirty="0">
                <a:solidFill>
                  <a:srgbClr val="002060"/>
                </a:solidFill>
                <a:latin typeface="Sassoon Infant Std" panose="020B0503020103030203" pitchFamily="34" charset="0"/>
              </a:rPr>
              <a:t>How do we teach phonics using Little Wandle?</a:t>
            </a:r>
            <a:endParaRPr lang="en-GB" sz="2400" dirty="0">
              <a:solidFill>
                <a:srgbClr val="002060"/>
              </a:solidFill>
              <a:latin typeface="Sassoon Infant Std" panose="020B0503020103030203" pitchFamily="34" charset="0"/>
            </a:endParaRPr>
          </a:p>
          <a:p>
            <a:r>
              <a:rPr lang="en-GB" sz="2400" dirty="0">
                <a:solidFill>
                  <a:srgbClr val="002060"/>
                </a:solidFill>
                <a:latin typeface="Sassoon Infant Std" panose="020B0503020103030203" pitchFamily="34" charset="0"/>
              </a:rPr>
              <a:t>Daily short lessons</a:t>
            </a:r>
          </a:p>
          <a:p>
            <a:r>
              <a:rPr lang="en-GB" sz="2400" dirty="0">
                <a:solidFill>
                  <a:srgbClr val="002060"/>
                </a:solidFill>
                <a:latin typeface="Sassoon Infant Std" panose="020B0503020103030203" pitchFamily="34" charset="0"/>
              </a:rPr>
              <a:t>Following the specified order of teaching</a:t>
            </a:r>
          </a:p>
          <a:p>
            <a:r>
              <a:rPr lang="en-GB" sz="2400" dirty="0">
                <a:solidFill>
                  <a:srgbClr val="002060"/>
                </a:solidFill>
                <a:latin typeface="Sassoon Infant Std" panose="020B0503020103030203" pitchFamily="34" charset="0"/>
              </a:rPr>
              <a:t>Constant review elements to each lesson recapping previously taught phonemes</a:t>
            </a:r>
          </a:p>
          <a:p>
            <a:r>
              <a:rPr lang="en-GB" sz="2400" dirty="0">
                <a:solidFill>
                  <a:srgbClr val="002060"/>
                </a:solidFill>
                <a:latin typeface="Sassoon Infant Std" panose="020B0503020103030203" pitchFamily="34" charset="0"/>
              </a:rPr>
              <a:t>Modelling of correct pronunciation</a:t>
            </a:r>
          </a:p>
          <a:p>
            <a:pPr marL="0" indent="0">
              <a:buNone/>
            </a:pPr>
            <a:endParaRPr lang="en-GB" sz="2400" dirty="0">
              <a:solidFill>
                <a:srgbClr val="002060"/>
              </a:solidFill>
              <a:latin typeface="Sassoon Infant Std" panose="020B0503020103030203" pitchFamily="34" charset="0"/>
            </a:endParaRPr>
          </a:p>
        </p:txBody>
      </p:sp>
      <p:pic>
        <p:nvPicPr>
          <p:cNvPr id="4" name="Picture 3">
            <a:extLst>
              <a:ext uri="{FF2B5EF4-FFF2-40B4-BE49-F238E27FC236}">
                <a16:creationId xmlns:a16="http://schemas.microsoft.com/office/drawing/2014/main" id="{E4972DDE-DD3C-4AF0-9DFE-8E34FF485D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7596337" y="275637"/>
            <a:ext cx="1035166" cy="1110647"/>
          </a:xfrm>
          <a:prstGeom prst="rect">
            <a:avLst/>
          </a:prstGeom>
        </p:spPr>
      </p:pic>
      <p:pic>
        <p:nvPicPr>
          <p:cNvPr id="5" name="Picture 4">
            <a:extLst>
              <a:ext uri="{FF2B5EF4-FFF2-40B4-BE49-F238E27FC236}">
                <a16:creationId xmlns:a16="http://schemas.microsoft.com/office/drawing/2014/main" id="{CA716DCE-B9A2-4200-83C2-905738A46E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694152" y="243284"/>
            <a:ext cx="1035166" cy="1110647"/>
          </a:xfrm>
          <a:prstGeom prst="rect">
            <a:avLst/>
          </a:prstGeom>
        </p:spPr>
      </p:pic>
      <p:pic>
        <p:nvPicPr>
          <p:cNvPr id="6" name="Picture 5">
            <a:extLst>
              <a:ext uri="{FF2B5EF4-FFF2-40B4-BE49-F238E27FC236}">
                <a16:creationId xmlns:a16="http://schemas.microsoft.com/office/drawing/2014/main" id="{7FF02CA4-67C9-4628-818F-7E2E589BFFB9}"/>
              </a:ext>
            </a:extLst>
          </p:cNvPr>
          <p:cNvPicPr>
            <a:picLocks noChangeAspect="1"/>
          </p:cNvPicPr>
          <p:nvPr/>
        </p:nvPicPr>
        <p:blipFill>
          <a:blip r:embed="rId4"/>
          <a:stretch>
            <a:fillRect/>
          </a:stretch>
        </p:blipFill>
        <p:spPr>
          <a:xfrm>
            <a:off x="1331640" y="4591050"/>
            <a:ext cx="6991350" cy="2266950"/>
          </a:xfrm>
          <a:prstGeom prst="rect">
            <a:avLst/>
          </a:prstGeom>
        </p:spPr>
      </p:pic>
    </p:spTree>
    <p:extLst>
      <p:ext uri="{BB962C8B-B14F-4D97-AF65-F5344CB8AC3E}">
        <p14:creationId xmlns:p14="http://schemas.microsoft.com/office/powerpoint/2010/main" val="204092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 y="0"/>
            <a:ext cx="9299376" cy="1642194"/>
          </a:xfrm>
        </p:spPr>
        <p:txBody>
          <a:bodyPr>
            <a:normAutofit/>
          </a:bodyPr>
          <a:lstStyle/>
          <a:p>
            <a:r>
              <a:rPr lang="en-GB" sz="5400" b="1" dirty="0">
                <a:solidFill>
                  <a:srgbClr val="7030A0"/>
                </a:solidFill>
                <a:latin typeface="Sassoon Infant Std" panose="020B0503020103030203" pitchFamily="34" charset="0"/>
              </a:rPr>
              <a:t>Key Vocabulary </a:t>
            </a:r>
          </a:p>
        </p:txBody>
      </p:sp>
      <p:sp>
        <p:nvSpPr>
          <p:cNvPr id="3" name="Content Placeholder 2"/>
          <p:cNvSpPr>
            <a:spLocks noGrp="1"/>
          </p:cNvSpPr>
          <p:nvPr>
            <p:ph idx="1"/>
          </p:nvPr>
        </p:nvSpPr>
        <p:spPr>
          <a:xfrm>
            <a:off x="457200" y="2088753"/>
            <a:ext cx="8229600" cy="4525963"/>
          </a:xfrm>
        </p:spPr>
        <p:txBody>
          <a:bodyPr/>
          <a:lstStyle/>
          <a:p>
            <a:r>
              <a:rPr lang="en-GB" b="1" dirty="0">
                <a:solidFill>
                  <a:srgbClr val="002060"/>
                </a:solidFill>
                <a:latin typeface="Sassoon Infant Std" panose="020B0503020103030203" pitchFamily="34" charset="0"/>
              </a:rPr>
              <a:t>Blending</a:t>
            </a:r>
            <a:r>
              <a:rPr lang="en-GB" dirty="0">
                <a:solidFill>
                  <a:srgbClr val="002060"/>
                </a:solidFill>
                <a:latin typeface="Sassoon Infant Std" panose="020B0503020103030203" pitchFamily="34" charset="0"/>
              </a:rPr>
              <a:t> – Blend to read </a:t>
            </a:r>
          </a:p>
          <a:p>
            <a:r>
              <a:rPr lang="en-GB" b="1" dirty="0">
                <a:solidFill>
                  <a:srgbClr val="002060"/>
                </a:solidFill>
                <a:latin typeface="Sassoon Infant Std" panose="020B0503020103030203" pitchFamily="34" charset="0"/>
              </a:rPr>
              <a:t>Segmenting – </a:t>
            </a:r>
            <a:r>
              <a:rPr lang="en-GB" dirty="0">
                <a:solidFill>
                  <a:srgbClr val="002060"/>
                </a:solidFill>
                <a:latin typeface="Sassoon Infant Std" panose="020B0503020103030203" pitchFamily="34" charset="0"/>
              </a:rPr>
              <a:t>Segment to spell</a:t>
            </a:r>
          </a:p>
          <a:p>
            <a:r>
              <a:rPr lang="en-GB" b="1" dirty="0">
                <a:solidFill>
                  <a:srgbClr val="002060"/>
                </a:solidFill>
                <a:latin typeface="Sassoon Infant Std" panose="020B0503020103030203" pitchFamily="34" charset="0"/>
              </a:rPr>
              <a:t>Digraph</a:t>
            </a:r>
            <a:r>
              <a:rPr lang="en-GB" dirty="0">
                <a:solidFill>
                  <a:srgbClr val="002060"/>
                </a:solidFill>
                <a:latin typeface="Sassoon Infant Std" panose="020B0503020103030203" pitchFamily="34" charset="0"/>
              </a:rPr>
              <a:t> – Two letters that make one sound.</a:t>
            </a:r>
          </a:p>
          <a:p>
            <a:r>
              <a:rPr lang="en-GB" b="1" dirty="0">
                <a:solidFill>
                  <a:srgbClr val="002060"/>
                </a:solidFill>
                <a:latin typeface="Sassoon Infant Std" panose="020B0503020103030203" pitchFamily="34" charset="0"/>
              </a:rPr>
              <a:t>Trigraph</a:t>
            </a:r>
            <a:r>
              <a:rPr lang="en-GB" dirty="0">
                <a:solidFill>
                  <a:srgbClr val="002060"/>
                </a:solidFill>
                <a:latin typeface="Sassoon Infant Std" panose="020B0503020103030203" pitchFamily="34" charset="0"/>
              </a:rPr>
              <a:t> – Three letters that make one sound.</a:t>
            </a:r>
          </a:p>
          <a:p>
            <a:r>
              <a:rPr lang="en-GB" b="1" dirty="0">
                <a:solidFill>
                  <a:srgbClr val="002060"/>
                </a:solidFill>
                <a:latin typeface="Sassoon Infant Std" panose="020B0503020103030203" pitchFamily="34" charset="0"/>
              </a:rPr>
              <a:t>Phoneme</a:t>
            </a:r>
            <a:r>
              <a:rPr lang="en-GB" dirty="0">
                <a:solidFill>
                  <a:srgbClr val="002060"/>
                </a:solidFill>
                <a:latin typeface="Sassoon Infant Std" panose="020B0503020103030203" pitchFamily="34" charset="0"/>
              </a:rPr>
              <a:t> – The sound letters make. </a:t>
            </a:r>
            <a:endParaRPr lang="en-GB" b="1" dirty="0">
              <a:solidFill>
                <a:srgbClr val="002060"/>
              </a:solidFill>
              <a:latin typeface="Sassoon Infant Std" panose="020B0503020103030203" pitchFamily="34" charset="0"/>
            </a:endParaRPr>
          </a:p>
          <a:p>
            <a:r>
              <a:rPr lang="en-GB" b="1" dirty="0">
                <a:solidFill>
                  <a:srgbClr val="002060"/>
                </a:solidFill>
                <a:latin typeface="Sassoon Infant Std" panose="020B0503020103030203" pitchFamily="34" charset="0"/>
              </a:rPr>
              <a:t>Grapheme</a:t>
            </a:r>
            <a:r>
              <a:rPr lang="en-GB" dirty="0">
                <a:solidFill>
                  <a:srgbClr val="002060"/>
                </a:solidFill>
                <a:latin typeface="Sassoon Infant Std" panose="020B0503020103030203" pitchFamily="34" charset="0"/>
              </a:rPr>
              <a:t> – The way the sound is written. </a:t>
            </a:r>
          </a:p>
        </p:txBody>
      </p:sp>
      <p:pic>
        <p:nvPicPr>
          <p:cNvPr id="4" name="Picture 3">
            <a:extLst>
              <a:ext uri="{FF2B5EF4-FFF2-40B4-BE49-F238E27FC236}">
                <a16:creationId xmlns:a16="http://schemas.microsoft.com/office/drawing/2014/main" id="{600084CA-159A-48EB-A610-03BDB1463AF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7651025" y="313324"/>
            <a:ext cx="1035166" cy="1110647"/>
          </a:xfrm>
          <a:prstGeom prst="rect">
            <a:avLst/>
          </a:prstGeom>
        </p:spPr>
      </p:pic>
      <p:pic>
        <p:nvPicPr>
          <p:cNvPr id="5" name="Picture 4">
            <a:extLst>
              <a:ext uri="{FF2B5EF4-FFF2-40B4-BE49-F238E27FC236}">
                <a16:creationId xmlns:a16="http://schemas.microsoft.com/office/drawing/2014/main" id="{1ABC551F-513B-4A86-9EAB-5503608AC61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748840" y="280971"/>
            <a:ext cx="1035166" cy="1110647"/>
          </a:xfrm>
          <a:prstGeom prst="rect">
            <a:avLst/>
          </a:prstGeom>
        </p:spPr>
      </p:pic>
    </p:spTree>
    <p:extLst>
      <p:ext uri="{BB962C8B-B14F-4D97-AF65-F5344CB8AC3E}">
        <p14:creationId xmlns:p14="http://schemas.microsoft.com/office/powerpoint/2010/main" val="5363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41" y="286869"/>
            <a:ext cx="6275040" cy="1143000"/>
          </a:xfrm>
        </p:spPr>
        <p:txBody>
          <a:bodyPr>
            <a:normAutofit fontScale="90000"/>
          </a:bodyPr>
          <a:lstStyle/>
          <a:p>
            <a:r>
              <a:rPr lang="en-GB" b="1" dirty="0">
                <a:solidFill>
                  <a:srgbClr val="7030A0"/>
                </a:solidFill>
                <a:latin typeface="Sassoon Infant Std" panose="020B0503020103030203" pitchFamily="34" charset="0"/>
              </a:rPr>
              <a:t>Little Wandle Letters &amp; Sounds Revised</a:t>
            </a:r>
          </a:p>
        </p:txBody>
      </p:sp>
      <p:sp>
        <p:nvSpPr>
          <p:cNvPr id="3" name="Content Placeholder 2"/>
          <p:cNvSpPr>
            <a:spLocks noGrp="1"/>
          </p:cNvSpPr>
          <p:nvPr>
            <p:ph idx="1"/>
          </p:nvPr>
        </p:nvSpPr>
        <p:spPr>
          <a:xfrm>
            <a:off x="223607" y="2103473"/>
            <a:ext cx="8407896" cy="4525963"/>
          </a:xfrm>
        </p:spPr>
        <p:txBody>
          <a:bodyPr>
            <a:normAutofit/>
          </a:bodyPr>
          <a:lstStyle/>
          <a:p>
            <a:pPr marL="0" indent="0">
              <a:buNone/>
            </a:pPr>
            <a:r>
              <a:rPr lang="en-GB" sz="2400" dirty="0">
                <a:solidFill>
                  <a:srgbClr val="002060"/>
                </a:solidFill>
                <a:latin typeface="Sassoon Infant Std" panose="020B0503020103030203" pitchFamily="34" charset="0"/>
              </a:rPr>
              <a:t>Each phoneme that we teach, has a </a:t>
            </a:r>
          </a:p>
          <a:p>
            <a:pPr marL="0" indent="0">
              <a:buNone/>
            </a:pPr>
            <a:r>
              <a:rPr lang="en-GB" sz="2400" dirty="0">
                <a:solidFill>
                  <a:srgbClr val="002060"/>
                </a:solidFill>
                <a:latin typeface="Sassoon Infant Std" panose="020B0503020103030203" pitchFamily="34" charset="0"/>
              </a:rPr>
              <a:t>mnemonic to go alongside it…</a:t>
            </a:r>
          </a:p>
          <a:p>
            <a:pPr marL="0" indent="0">
              <a:buNone/>
            </a:pPr>
            <a:endParaRPr lang="en-GB" sz="2400" dirty="0">
              <a:solidFill>
                <a:srgbClr val="002060"/>
              </a:solidFill>
              <a:latin typeface="Sassoon Infant Std" panose="020B0503020103030203" pitchFamily="34" charset="0"/>
            </a:endParaRPr>
          </a:p>
          <a:p>
            <a:pPr marL="0" indent="0">
              <a:buNone/>
            </a:pPr>
            <a:r>
              <a:rPr lang="en-GB" sz="2400" b="1" dirty="0">
                <a:solidFill>
                  <a:srgbClr val="002060"/>
                </a:solidFill>
                <a:latin typeface="Sassoon Infant Std" panose="020B0503020103030203" pitchFamily="34" charset="0"/>
              </a:rPr>
              <a:t>s – snake     a – astronaut     t – tiger</a:t>
            </a:r>
          </a:p>
          <a:p>
            <a:pPr marL="0" indent="0">
              <a:buNone/>
            </a:pPr>
            <a:endParaRPr lang="en-GB" sz="2400" dirty="0">
              <a:solidFill>
                <a:srgbClr val="002060"/>
              </a:solidFill>
              <a:latin typeface="Sassoon Infant Std" panose="020B0503020103030203" pitchFamily="34" charset="0"/>
            </a:endParaRPr>
          </a:p>
          <a:p>
            <a:pPr marL="0" indent="0">
              <a:buNone/>
            </a:pPr>
            <a:r>
              <a:rPr lang="en-GB" sz="2400" dirty="0">
                <a:solidFill>
                  <a:srgbClr val="002060"/>
                </a:solidFill>
                <a:latin typeface="Sassoon Infant Std" panose="020B0503020103030203" pitchFamily="34" charset="0"/>
              </a:rPr>
              <a:t>When we introduce digraphs, they are </a:t>
            </a:r>
          </a:p>
          <a:p>
            <a:pPr marL="0" indent="0">
              <a:buNone/>
            </a:pPr>
            <a:r>
              <a:rPr lang="en-GB" sz="2400" dirty="0">
                <a:solidFill>
                  <a:srgbClr val="002060"/>
                </a:solidFill>
                <a:latin typeface="Sassoon Infant Std" panose="020B0503020103030203" pitchFamily="34" charset="0"/>
              </a:rPr>
              <a:t>also taught with a catchphrase too…</a:t>
            </a:r>
          </a:p>
          <a:p>
            <a:pPr marL="0" indent="0">
              <a:buNone/>
            </a:pPr>
            <a:endParaRPr lang="en-GB" sz="2400" dirty="0">
              <a:solidFill>
                <a:srgbClr val="002060"/>
              </a:solidFill>
              <a:latin typeface="Sassoon Infant Std" panose="020B0503020103030203" pitchFamily="34" charset="0"/>
            </a:endParaRPr>
          </a:p>
          <a:p>
            <a:pPr marL="0" indent="0">
              <a:buNone/>
            </a:pPr>
            <a:r>
              <a:rPr lang="en-GB" sz="2400" b="1" dirty="0">
                <a:solidFill>
                  <a:srgbClr val="002060"/>
                </a:solidFill>
                <a:latin typeface="Sassoon Infant Std" panose="020B0503020103030203" pitchFamily="34" charset="0"/>
              </a:rPr>
              <a:t>ck – rock that sock     ai – tail in the rain   </a:t>
            </a:r>
          </a:p>
          <a:p>
            <a:pPr marL="0" indent="0">
              <a:buNone/>
            </a:pPr>
            <a:endParaRPr lang="en-GB" sz="2400" dirty="0">
              <a:solidFill>
                <a:srgbClr val="002060"/>
              </a:solidFill>
              <a:latin typeface="Sassoon Infant Std" panose="020B0503020103030203" pitchFamily="34" charset="0"/>
            </a:endParaRPr>
          </a:p>
          <a:p>
            <a:pPr marL="0" indent="0">
              <a:buNone/>
            </a:pPr>
            <a:endParaRPr lang="en-GB" sz="2400" dirty="0">
              <a:solidFill>
                <a:srgbClr val="002060"/>
              </a:solidFill>
              <a:latin typeface="Sassoon Infant Std" panose="020B0503020103030203" pitchFamily="34" charset="0"/>
            </a:endParaRPr>
          </a:p>
        </p:txBody>
      </p:sp>
      <p:pic>
        <p:nvPicPr>
          <p:cNvPr id="4" name="Picture 3">
            <a:extLst>
              <a:ext uri="{FF2B5EF4-FFF2-40B4-BE49-F238E27FC236}">
                <a16:creationId xmlns:a16="http://schemas.microsoft.com/office/drawing/2014/main" id="{E4972DDE-DD3C-4AF0-9DFE-8E34FF485D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7596337" y="275637"/>
            <a:ext cx="1035166" cy="1110647"/>
          </a:xfrm>
          <a:prstGeom prst="rect">
            <a:avLst/>
          </a:prstGeom>
        </p:spPr>
      </p:pic>
      <p:pic>
        <p:nvPicPr>
          <p:cNvPr id="5" name="Picture 4">
            <a:extLst>
              <a:ext uri="{FF2B5EF4-FFF2-40B4-BE49-F238E27FC236}">
                <a16:creationId xmlns:a16="http://schemas.microsoft.com/office/drawing/2014/main" id="{CA716DCE-B9A2-4200-83C2-905738A46E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694152" y="243284"/>
            <a:ext cx="1035166" cy="1110647"/>
          </a:xfrm>
          <a:prstGeom prst="rect">
            <a:avLst/>
          </a:prstGeom>
        </p:spPr>
      </p:pic>
      <p:pic>
        <p:nvPicPr>
          <p:cNvPr id="6" name="Picture 5">
            <a:extLst>
              <a:ext uri="{FF2B5EF4-FFF2-40B4-BE49-F238E27FC236}">
                <a16:creationId xmlns:a16="http://schemas.microsoft.com/office/drawing/2014/main" id="{1581D6A5-CC79-417C-B4DB-39FCB3B7C043}"/>
              </a:ext>
            </a:extLst>
          </p:cNvPr>
          <p:cNvPicPr>
            <a:picLocks noChangeAspect="1"/>
          </p:cNvPicPr>
          <p:nvPr/>
        </p:nvPicPr>
        <p:blipFill>
          <a:blip r:embed="rId4"/>
          <a:stretch>
            <a:fillRect/>
          </a:stretch>
        </p:blipFill>
        <p:spPr>
          <a:xfrm>
            <a:off x="5816590" y="2164691"/>
            <a:ext cx="3048506" cy="2286380"/>
          </a:xfrm>
          <a:prstGeom prst="rect">
            <a:avLst/>
          </a:prstGeom>
          <a:ln w="76200">
            <a:solidFill>
              <a:srgbClr val="7030A0"/>
            </a:solidFill>
          </a:ln>
        </p:spPr>
      </p:pic>
      <p:pic>
        <p:nvPicPr>
          <p:cNvPr id="9" name="Picture 8">
            <a:extLst>
              <a:ext uri="{FF2B5EF4-FFF2-40B4-BE49-F238E27FC236}">
                <a16:creationId xmlns:a16="http://schemas.microsoft.com/office/drawing/2014/main" id="{FF8B2AEF-B8A5-4478-9FE5-889327DB84AE}"/>
              </a:ext>
            </a:extLst>
          </p:cNvPr>
          <p:cNvPicPr>
            <a:picLocks noChangeAspect="1"/>
          </p:cNvPicPr>
          <p:nvPr/>
        </p:nvPicPr>
        <p:blipFill>
          <a:blip r:embed="rId5"/>
          <a:stretch>
            <a:fillRect/>
          </a:stretch>
        </p:blipFill>
        <p:spPr>
          <a:xfrm>
            <a:off x="6372200" y="4880942"/>
            <a:ext cx="2638125" cy="1303902"/>
          </a:xfrm>
          <a:prstGeom prst="rect">
            <a:avLst/>
          </a:prstGeom>
          <a:ln w="76200">
            <a:solidFill>
              <a:srgbClr val="7030A0"/>
            </a:solidFill>
          </a:ln>
        </p:spPr>
      </p:pic>
    </p:spTree>
    <p:extLst>
      <p:ext uri="{BB962C8B-B14F-4D97-AF65-F5344CB8AC3E}">
        <p14:creationId xmlns:p14="http://schemas.microsoft.com/office/powerpoint/2010/main" val="13813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B3E32-B56E-49CF-9459-A7C87C23DC5A}"/>
              </a:ext>
            </a:extLst>
          </p:cNvPr>
          <p:cNvPicPr>
            <a:picLocks noChangeAspect="1"/>
          </p:cNvPicPr>
          <p:nvPr/>
        </p:nvPicPr>
        <p:blipFill rotWithShape="1">
          <a:blip r:embed="rId2"/>
          <a:srcRect l="41337" t="12182" r="25588" b="10782"/>
          <a:stretch/>
        </p:blipFill>
        <p:spPr>
          <a:xfrm>
            <a:off x="1907704" y="0"/>
            <a:ext cx="5256584" cy="6883624"/>
          </a:xfrm>
          <a:prstGeom prst="rect">
            <a:avLst/>
          </a:prstGeom>
        </p:spPr>
      </p:pic>
      <p:pic>
        <p:nvPicPr>
          <p:cNvPr id="6" name="Picture 5">
            <a:extLst>
              <a:ext uri="{FF2B5EF4-FFF2-40B4-BE49-F238E27FC236}">
                <a16:creationId xmlns:a16="http://schemas.microsoft.com/office/drawing/2014/main" id="{3B674252-B5F7-4EB8-B95A-373A181AAD8C}"/>
              </a:ext>
            </a:extLst>
          </p:cNvPr>
          <p:cNvPicPr>
            <a:picLocks noChangeAspect="1"/>
          </p:cNvPicPr>
          <p:nvPr/>
        </p:nvPicPr>
        <p:blipFill>
          <a:blip r:embed="rId3"/>
          <a:stretch>
            <a:fillRect/>
          </a:stretch>
        </p:blipFill>
        <p:spPr>
          <a:xfrm>
            <a:off x="603160" y="188640"/>
            <a:ext cx="7937680" cy="1140051"/>
          </a:xfrm>
          <a:prstGeom prst="rect">
            <a:avLst/>
          </a:prstGeom>
        </p:spPr>
      </p:pic>
    </p:spTree>
    <p:extLst>
      <p:ext uri="{BB962C8B-B14F-4D97-AF65-F5344CB8AC3E}">
        <p14:creationId xmlns:p14="http://schemas.microsoft.com/office/powerpoint/2010/main" val="34814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050"/>
            <a:ext cx="8229600" cy="1143000"/>
          </a:xfrm>
        </p:spPr>
        <p:txBody>
          <a:bodyPr/>
          <a:lstStyle/>
          <a:p>
            <a:r>
              <a:rPr lang="en-GB" b="1" dirty="0">
                <a:solidFill>
                  <a:srgbClr val="7030A0"/>
                </a:solidFill>
                <a:latin typeface="Sassoon Infant Std" panose="020B0503020103030203" pitchFamily="34" charset="0"/>
              </a:rPr>
              <a:t>Blending and Segmenting  </a:t>
            </a:r>
          </a:p>
        </p:txBody>
      </p:sp>
      <p:sp>
        <p:nvSpPr>
          <p:cNvPr id="3" name="Content Placeholder 2"/>
          <p:cNvSpPr>
            <a:spLocks noGrp="1"/>
          </p:cNvSpPr>
          <p:nvPr>
            <p:ph idx="1"/>
          </p:nvPr>
        </p:nvSpPr>
        <p:spPr>
          <a:xfrm>
            <a:off x="230832" y="1541683"/>
            <a:ext cx="8229600" cy="5037142"/>
          </a:xfrm>
        </p:spPr>
        <p:txBody>
          <a:bodyPr>
            <a:normAutofit/>
          </a:bodyPr>
          <a:lstStyle/>
          <a:p>
            <a:pPr marL="0" indent="0">
              <a:buNone/>
            </a:pPr>
            <a:r>
              <a:rPr lang="en-GB" sz="2400" b="1" dirty="0">
                <a:solidFill>
                  <a:srgbClr val="002060"/>
                </a:solidFill>
                <a:latin typeface="Sassoon Infant Std" panose="020B0503020103030203" pitchFamily="34" charset="0"/>
              </a:rPr>
              <a:t>Oral blending </a:t>
            </a:r>
            <a:r>
              <a:rPr lang="en-GB" sz="2400" dirty="0">
                <a:solidFill>
                  <a:srgbClr val="002060"/>
                </a:solidFill>
                <a:latin typeface="Sassoon Infant Std" panose="020B0503020103030203" pitchFamily="34" charset="0"/>
              </a:rPr>
              <a:t>– no written pressure, no GPC knowledge needed</a:t>
            </a:r>
            <a:endParaRPr lang="en-GB" sz="2400" b="1" dirty="0">
              <a:solidFill>
                <a:srgbClr val="002060"/>
              </a:solidFill>
              <a:latin typeface="Sassoon Infant Std" panose="020B0503020103030203" pitchFamily="34" charset="0"/>
            </a:endParaRPr>
          </a:p>
          <a:p>
            <a:pPr marL="0" indent="0">
              <a:buNone/>
            </a:pPr>
            <a:endParaRPr lang="en-GB" sz="2400" b="1" dirty="0">
              <a:solidFill>
                <a:srgbClr val="002060"/>
              </a:solidFill>
              <a:latin typeface="Sassoon Infant Std" panose="020B0503020103030203" pitchFamily="34" charset="0"/>
            </a:endParaRPr>
          </a:p>
          <a:p>
            <a:pPr marL="0" indent="0">
              <a:buNone/>
            </a:pPr>
            <a:r>
              <a:rPr lang="en-GB" sz="2400" dirty="0">
                <a:solidFill>
                  <a:srgbClr val="002060"/>
                </a:solidFill>
                <a:latin typeface="Sassoon Infant Std" panose="020B0503020103030203" pitchFamily="34" charset="0"/>
              </a:rPr>
              <a:t>Once we have a secure knowledge of some GPC’s we can get to the best bit – blending and segmenting! </a:t>
            </a:r>
          </a:p>
          <a:p>
            <a:pPr marL="0" indent="0">
              <a:buNone/>
            </a:pPr>
            <a:endParaRPr lang="en-GB" sz="2400" dirty="0">
              <a:solidFill>
                <a:srgbClr val="002060"/>
              </a:solidFill>
              <a:latin typeface="Sassoon Infant Std" panose="020B0503020103030203" pitchFamily="34" charset="0"/>
            </a:endParaRPr>
          </a:p>
          <a:p>
            <a:pPr marL="0" indent="0">
              <a:buNone/>
            </a:pPr>
            <a:r>
              <a:rPr lang="en-GB" sz="2400" b="1" dirty="0">
                <a:solidFill>
                  <a:srgbClr val="002060"/>
                </a:solidFill>
                <a:latin typeface="Sassoon Infant Std" panose="020B0503020103030203" pitchFamily="34" charset="0"/>
              </a:rPr>
              <a:t>Blending</a:t>
            </a:r>
            <a:r>
              <a:rPr lang="en-GB" sz="2400" dirty="0">
                <a:solidFill>
                  <a:srgbClr val="002060"/>
                </a:solidFill>
                <a:latin typeface="Sassoon Infant Std" panose="020B0503020103030203" pitchFamily="34" charset="0"/>
              </a:rPr>
              <a:t> – Pushing phonemes together </a:t>
            </a:r>
          </a:p>
          <a:p>
            <a:endParaRPr lang="en-GB" sz="2400" dirty="0">
              <a:solidFill>
                <a:srgbClr val="002060"/>
              </a:solidFill>
              <a:latin typeface="Sassoon Infant Std" panose="020B0503020103030203" pitchFamily="34" charset="0"/>
            </a:endParaRPr>
          </a:p>
          <a:p>
            <a:endParaRPr lang="en-GB" sz="2400" dirty="0">
              <a:solidFill>
                <a:srgbClr val="002060"/>
              </a:solidFill>
              <a:latin typeface="Sassoon Infant Std" panose="020B0503020103030203" pitchFamily="34" charset="0"/>
            </a:endParaRPr>
          </a:p>
          <a:p>
            <a:pPr marL="0" indent="0">
              <a:buNone/>
            </a:pPr>
            <a:r>
              <a:rPr lang="en-GB" sz="2400" b="1" dirty="0">
                <a:solidFill>
                  <a:srgbClr val="002060"/>
                </a:solidFill>
                <a:latin typeface="Sassoon Infant Std" panose="020B0503020103030203" pitchFamily="34" charset="0"/>
              </a:rPr>
              <a:t>Segmenting</a:t>
            </a:r>
            <a:r>
              <a:rPr lang="en-GB" sz="2400" dirty="0">
                <a:solidFill>
                  <a:srgbClr val="002060"/>
                </a:solidFill>
                <a:latin typeface="Sassoon Infant Std" panose="020B0503020103030203" pitchFamily="34" charset="0"/>
              </a:rPr>
              <a:t> – Breaking up the word into phonemes (spelling). </a:t>
            </a:r>
          </a:p>
          <a:p>
            <a:pPr>
              <a:buNone/>
            </a:pPr>
            <a:endParaRPr lang="en-GB" dirty="0">
              <a:latin typeface="SassoonPrimaryInfant" pitchFamily="2" charset="0"/>
            </a:endParaRPr>
          </a:p>
        </p:txBody>
      </p:sp>
      <p:sp>
        <p:nvSpPr>
          <p:cNvPr id="4" name="TextBox 3"/>
          <p:cNvSpPr txBox="1"/>
          <p:nvPr/>
        </p:nvSpPr>
        <p:spPr>
          <a:xfrm>
            <a:off x="3238374" y="4221423"/>
            <a:ext cx="576064" cy="1446550"/>
          </a:xfrm>
          <a:prstGeom prst="rect">
            <a:avLst/>
          </a:prstGeom>
          <a:noFill/>
        </p:spPr>
        <p:txBody>
          <a:bodyPr wrap="square" rtlCol="0">
            <a:spAutoFit/>
          </a:bodyPr>
          <a:lstStyle/>
          <a:p>
            <a:r>
              <a:rPr lang="en-GB" sz="8800" dirty="0">
                <a:solidFill>
                  <a:srgbClr val="7030A0"/>
                </a:solidFill>
                <a:latin typeface="Sassoon Infant Std" panose="020B0503020103030203" pitchFamily="34" charset="0"/>
              </a:rPr>
              <a:t>d</a:t>
            </a:r>
          </a:p>
        </p:txBody>
      </p:sp>
      <p:sp>
        <p:nvSpPr>
          <p:cNvPr id="5" name="TextBox 4"/>
          <p:cNvSpPr txBox="1"/>
          <p:nvPr/>
        </p:nvSpPr>
        <p:spPr>
          <a:xfrm>
            <a:off x="3864805" y="4211688"/>
            <a:ext cx="576064" cy="1446550"/>
          </a:xfrm>
          <a:prstGeom prst="rect">
            <a:avLst/>
          </a:prstGeom>
          <a:noFill/>
        </p:spPr>
        <p:txBody>
          <a:bodyPr wrap="square" rtlCol="0">
            <a:spAutoFit/>
          </a:bodyPr>
          <a:lstStyle/>
          <a:p>
            <a:r>
              <a:rPr lang="en-GB" sz="8800" dirty="0">
                <a:solidFill>
                  <a:srgbClr val="7030A0"/>
                </a:solidFill>
                <a:latin typeface="Sassoon Infant Std" panose="020B0503020103030203" pitchFamily="34" charset="0"/>
              </a:rPr>
              <a:t>u</a:t>
            </a:r>
          </a:p>
        </p:txBody>
      </p:sp>
      <p:sp>
        <p:nvSpPr>
          <p:cNvPr id="6" name="TextBox 5"/>
          <p:cNvSpPr txBox="1"/>
          <p:nvPr/>
        </p:nvSpPr>
        <p:spPr>
          <a:xfrm>
            <a:off x="4414895" y="4201907"/>
            <a:ext cx="1440160" cy="1446550"/>
          </a:xfrm>
          <a:prstGeom prst="rect">
            <a:avLst/>
          </a:prstGeom>
          <a:noFill/>
        </p:spPr>
        <p:txBody>
          <a:bodyPr wrap="square" rtlCol="0">
            <a:spAutoFit/>
          </a:bodyPr>
          <a:lstStyle/>
          <a:p>
            <a:r>
              <a:rPr lang="en-GB" sz="8800" dirty="0">
                <a:solidFill>
                  <a:schemeClr val="bg1"/>
                </a:solidFill>
                <a:latin typeface="Sassoon Infant Std" panose="020B0503020103030203" pitchFamily="34" charset="0"/>
              </a:rPr>
              <a:t>ck</a:t>
            </a:r>
          </a:p>
        </p:txBody>
      </p:sp>
      <p:sp>
        <p:nvSpPr>
          <p:cNvPr id="8" name="TextBox 7"/>
          <p:cNvSpPr txBox="1"/>
          <p:nvPr/>
        </p:nvSpPr>
        <p:spPr>
          <a:xfrm>
            <a:off x="693122" y="5646470"/>
            <a:ext cx="864096" cy="1446550"/>
          </a:xfrm>
          <a:prstGeom prst="rect">
            <a:avLst/>
          </a:prstGeom>
          <a:noFill/>
        </p:spPr>
        <p:txBody>
          <a:bodyPr wrap="square" rtlCol="0">
            <a:spAutoFit/>
          </a:bodyPr>
          <a:lstStyle/>
          <a:p>
            <a:r>
              <a:rPr lang="en-GB" sz="8800" dirty="0">
                <a:solidFill>
                  <a:srgbClr val="7030A0"/>
                </a:solidFill>
                <a:latin typeface="Sassoon Infant Std" panose="020B0503020103030203" pitchFamily="34" charset="0"/>
              </a:rPr>
              <a:t>b</a:t>
            </a:r>
          </a:p>
        </p:txBody>
      </p:sp>
      <p:sp>
        <p:nvSpPr>
          <p:cNvPr id="9" name="TextBox 8"/>
          <p:cNvSpPr txBox="1"/>
          <p:nvPr/>
        </p:nvSpPr>
        <p:spPr>
          <a:xfrm>
            <a:off x="1815189" y="5667973"/>
            <a:ext cx="1512168" cy="1446550"/>
          </a:xfrm>
          <a:prstGeom prst="rect">
            <a:avLst/>
          </a:prstGeom>
          <a:noFill/>
        </p:spPr>
        <p:txBody>
          <a:bodyPr wrap="square" rtlCol="0">
            <a:spAutoFit/>
          </a:bodyPr>
          <a:lstStyle/>
          <a:p>
            <a:r>
              <a:rPr lang="en-GB" sz="8800" dirty="0" err="1">
                <a:solidFill>
                  <a:schemeClr val="bg1"/>
                </a:solidFill>
                <a:latin typeface="Sassoon Infant Std" panose="020B0503020103030203" pitchFamily="34" charset="0"/>
              </a:rPr>
              <a:t>ll</a:t>
            </a:r>
            <a:endParaRPr lang="en-GB" sz="8800" dirty="0">
              <a:solidFill>
                <a:schemeClr val="bg1"/>
              </a:solidFill>
              <a:latin typeface="Sassoon Infant Std" panose="020B0503020103030203" pitchFamily="34" charset="0"/>
            </a:endParaRPr>
          </a:p>
        </p:txBody>
      </p:sp>
      <p:sp>
        <p:nvSpPr>
          <p:cNvPr id="10" name="TextBox 9"/>
          <p:cNvSpPr txBox="1"/>
          <p:nvPr/>
        </p:nvSpPr>
        <p:spPr>
          <a:xfrm>
            <a:off x="1248124" y="5635721"/>
            <a:ext cx="576064" cy="1446550"/>
          </a:xfrm>
          <a:prstGeom prst="rect">
            <a:avLst/>
          </a:prstGeom>
          <a:noFill/>
        </p:spPr>
        <p:txBody>
          <a:bodyPr wrap="square" rtlCol="0">
            <a:spAutoFit/>
          </a:bodyPr>
          <a:lstStyle/>
          <a:p>
            <a:r>
              <a:rPr lang="en-GB" sz="8800" dirty="0">
                <a:solidFill>
                  <a:srgbClr val="7030A0"/>
                </a:solidFill>
                <a:latin typeface="Sassoon Infant Std" panose="020B0503020103030203" pitchFamily="34" charset="0"/>
              </a:rPr>
              <a:t>e</a:t>
            </a:r>
          </a:p>
        </p:txBody>
      </p:sp>
      <p:sp>
        <p:nvSpPr>
          <p:cNvPr id="11" name="TextBox 10"/>
          <p:cNvSpPr txBox="1"/>
          <p:nvPr/>
        </p:nvSpPr>
        <p:spPr>
          <a:xfrm>
            <a:off x="4969655" y="5597459"/>
            <a:ext cx="2232248" cy="1446550"/>
          </a:xfrm>
          <a:prstGeom prst="rect">
            <a:avLst/>
          </a:prstGeom>
          <a:noFill/>
        </p:spPr>
        <p:txBody>
          <a:bodyPr wrap="square" rtlCol="0">
            <a:spAutoFit/>
          </a:bodyPr>
          <a:lstStyle/>
          <a:p>
            <a:r>
              <a:rPr lang="en-GB" sz="8800" dirty="0">
                <a:solidFill>
                  <a:srgbClr val="7030A0"/>
                </a:solidFill>
                <a:latin typeface="Sassoon Infant Std" panose="020B0503020103030203" pitchFamily="34" charset="0"/>
              </a:rPr>
              <a:t>bell</a:t>
            </a:r>
          </a:p>
        </p:txBody>
      </p:sp>
      <p:cxnSp>
        <p:nvCxnSpPr>
          <p:cNvPr id="13" name="Straight Arrow Connector 12">
            <a:extLst>
              <a:ext uri="{FF2B5EF4-FFF2-40B4-BE49-F238E27FC236}">
                <a16:creationId xmlns:a16="http://schemas.microsoft.com/office/drawing/2014/main" id="{FEB9F319-6A1B-48DD-8370-4A34547867D9}"/>
              </a:ext>
            </a:extLst>
          </p:cNvPr>
          <p:cNvCxnSpPr/>
          <p:nvPr/>
        </p:nvCxnSpPr>
        <p:spPr>
          <a:xfrm>
            <a:off x="3250635" y="6350690"/>
            <a:ext cx="136815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C14CF30-F12A-42FA-98AD-22F67F95E16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7785306" y="275637"/>
            <a:ext cx="1035166" cy="1110647"/>
          </a:xfrm>
          <a:prstGeom prst="rect">
            <a:avLst/>
          </a:prstGeom>
        </p:spPr>
      </p:pic>
      <p:pic>
        <p:nvPicPr>
          <p:cNvPr id="15" name="Picture 14">
            <a:extLst>
              <a:ext uri="{FF2B5EF4-FFF2-40B4-BE49-F238E27FC236}">
                <a16:creationId xmlns:a16="http://schemas.microsoft.com/office/drawing/2014/main" id="{1205361B-3672-4A7F-B6A1-BA99912153B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323528" y="243284"/>
            <a:ext cx="1035166" cy="1110647"/>
          </a:xfrm>
          <a:prstGeom prst="rect">
            <a:avLst/>
          </a:prstGeom>
        </p:spPr>
      </p:pic>
      <p:pic>
        <p:nvPicPr>
          <p:cNvPr id="19" name="Picture 18">
            <a:extLst>
              <a:ext uri="{FF2B5EF4-FFF2-40B4-BE49-F238E27FC236}">
                <a16:creationId xmlns:a16="http://schemas.microsoft.com/office/drawing/2014/main" id="{235303DB-9436-4176-BFBB-AA9C33EA49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354716" y="5013176"/>
            <a:ext cx="1947054" cy="20798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8" grpId="0" build="p"/>
      <p:bldP spid="9" grpId="0" build="p"/>
      <p:bldP spid="10"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B3E32-B56E-49CF-9459-A7C87C23DC5A}"/>
              </a:ext>
            </a:extLst>
          </p:cNvPr>
          <p:cNvPicPr>
            <a:picLocks noChangeAspect="1"/>
          </p:cNvPicPr>
          <p:nvPr/>
        </p:nvPicPr>
        <p:blipFill rotWithShape="1">
          <a:blip r:embed="rId2"/>
          <a:srcRect l="41337" t="12182" r="25588" b="10782"/>
          <a:stretch/>
        </p:blipFill>
        <p:spPr>
          <a:xfrm>
            <a:off x="107504" y="1328691"/>
            <a:ext cx="4104456" cy="5374884"/>
          </a:xfrm>
          <a:prstGeom prst="rect">
            <a:avLst/>
          </a:prstGeom>
        </p:spPr>
      </p:pic>
      <p:pic>
        <p:nvPicPr>
          <p:cNvPr id="6" name="Picture 5">
            <a:extLst>
              <a:ext uri="{FF2B5EF4-FFF2-40B4-BE49-F238E27FC236}">
                <a16:creationId xmlns:a16="http://schemas.microsoft.com/office/drawing/2014/main" id="{3B674252-B5F7-4EB8-B95A-373A181AAD8C}"/>
              </a:ext>
            </a:extLst>
          </p:cNvPr>
          <p:cNvPicPr>
            <a:picLocks noChangeAspect="1"/>
          </p:cNvPicPr>
          <p:nvPr/>
        </p:nvPicPr>
        <p:blipFill>
          <a:blip r:embed="rId3"/>
          <a:stretch>
            <a:fillRect/>
          </a:stretch>
        </p:blipFill>
        <p:spPr>
          <a:xfrm>
            <a:off x="603160" y="188640"/>
            <a:ext cx="7937680" cy="1140051"/>
          </a:xfrm>
          <a:prstGeom prst="rect">
            <a:avLst/>
          </a:prstGeom>
        </p:spPr>
      </p:pic>
      <p:sp>
        <p:nvSpPr>
          <p:cNvPr id="2" name="TextBox 1">
            <a:extLst>
              <a:ext uri="{FF2B5EF4-FFF2-40B4-BE49-F238E27FC236}">
                <a16:creationId xmlns:a16="http://schemas.microsoft.com/office/drawing/2014/main" id="{FEFF58E9-7D09-4AF9-98D2-34ECFA443808}"/>
              </a:ext>
            </a:extLst>
          </p:cNvPr>
          <p:cNvSpPr txBox="1"/>
          <p:nvPr/>
        </p:nvSpPr>
        <p:spPr>
          <a:xfrm>
            <a:off x="2699792" y="400668"/>
            <a:ext cx="5112568" cy="769441"/>
          </a:xfrm>
          <a:prstGeom prst="rect">
            <a:avLst/>
          </a:prstGeom>
          <a:noFill/>
        </p:spPr>
        <p:txBody>
          <a:bodyPr wrap="square" rtlCol="0">
            <a:spAutoFit/>
          </a:bodyPr>
          <a:lstStyle/>
          <a:p>
            <a:r>
              <a:rPr lang="en-GB" sz="4400" dirty="0">
                <a:latin typeface="Sassoon Infant Std" panose="020B0503020103030203" pitchFamily="34" charset="0"/>
              </a:rPr>
              <a:t>Home Learning </a:t>
            </a:r>
          </a:p>
        </p:txBody>
      </p:sp>
      <p:sp>
        <p:nvSpPr>
          <p:cNvPr id="3" name="TextBox 2">
            <a:extLst>
              <a:ext uri="{FF2B5EF4-FFF2-40B4-BE49-F238E27FC236}">
                <a16:creationId xmlns:a16="http://schemas.microsoft.com/office/drawing/2014/main" id="{1557BFDB-A774-4814-9DCB-35E2D200C23A}"/>
              </a:ext>
            </a:extLst>
          </p:cNvPr>
          <p:cNvSpPr txBox="1"/>
          <p:nvPr/>
        </p:nvSpPr>
        <p:spPr>
          <a:xfrm>
            <a:off x="4427984" y="1306884"/>
            <a:ext cx="4320480" cy="5324535"/>
          </a:xfrm>
          <a:prstGeom prst="rect">
            <a:avLst/>
          </a:prstGeom>
          <a:noFill/>
        </p:spPr>
        <p:txBody>
          <a:bodyPr wrap="square" rtlCol="0">
            <a:spAutoFit/>
          </a:bodyPr>
          <a:lstStyle/>
          <a:p>
            <a:r>
              <a:rPr lang="en-GB" sz="2000" dirty="0">
                <a:latin typeface="Sassoon Infant Std" panose="020B0503020103030203" pitchFamily="34" charset="0"/>
              </a:rPr>
              <a:t>Ideas for home learning: </a:t>
            </a:r>
          </a:p>
          <a:p>
            <a:endParaRPr lang="en-GB" sz="2000" dirty="0">
              <a:latin typeface="Sassoon Infant Std" panose="020B0503020103030203" pitchFamily="34" charset="0"/>
            </a:endParaRPr>
          </a:p>
          <a:p>
            <a:r>
              <a:rPr lang="en-GB" sz="2000" dirty="0">
                <a:latin typeface="Sassoon Infant Std" panose="020B0503020103030203" pitchFamily="34" charset="0"/>
              </a:rPr>
              <a:t>Hear the initial sound in words.</a:t>
            </a:r>
          </a:p>
          <a:p>
            <a:endParaRPr lang="en-GB" sz="2000" dirty="0">
              <a:latin typeface="Sassoon Infant Std" panose="020B0503020103030203" pitchFamily="34" charset="0"/>
            </a:endParaRPr>
          </a:p>
          <a:p>
            <a:r>
              <a:rPr lang="en-GB" sz="2000" dirty="0">
                <a:latin typeface="Sassoon Infant Std" panose="020B0503020103030203" pitchFamily="34" charset="0"/>
              </a:rPr>
              <a:t>Write different graphemes and say a sound to your child and they circle the correct sound.</a:t>
            </a:r>
          </a:p>
          <a:p>
            <a:endParaRPr lang="en-GB" sz="2000" dirty="0">
              <a:latin typeface="Sassoon Infant Std" panose="020B0503020103030203" pitchFamily="34" charset="0"/>
            </a:endParaRPr>
          </a:p>
          <a:p>
            <a:r>
              <a:rPr lang="en-GB" sz="2000" dirty="0">
                <a:latin typeface="Sassoon Infant Std" panose="020B0503020103030203" pitchFamily="34" charset="0"/>
              </a:rPr>
              <a:t>Read and write 3 letter words. You could write 3 letter words for your child to read around the house. </a:t>
            </a:r>
          </a:p>
          <a:p>
            <a:r>
              <a:rPr lang="en-GB" sz="2000" dirty="0">
                <a:latin typeface="Sassoon Infant Std" panose="020B0503020103030203" pitchFamily="34" charset="0"/>
              </a:rPr>
              <a:t>man, cat, sun, top</a:t>
            </a:r>
          </a:p>
          <a:p>
            <a:endParaRPr lang="en-GB" sz="2000" dirty="0">
              <a:latin typeface="Sassoon Infant Std" panose="020B0503020103030203" pitchFamily="34" charset="0"/>
            </a:endParaRPr>
          </a:p>
          <a:p>
            <a:r>
              <a:rPr lang="en-GB" sz="2000" dirty="0">
                <a:latin typeface="Sassoon Infant Std" panose="020B0503020103030203" pitchFamily="34" charset="0"/>
              </a:rPr>
              <a:t>Ask your child to write your shopping list. The children can have a go at writing the sounds they can hear in sequence. </a:t>
            </a:r>
          </a:p>
        </p:txBody>
      </p:sp>
    </p:spTree>
    <p:extLst>
      <p:ext uri="{BB962C8B-B14F-4D97-AF65-F5344CB8AC3E}">
        <p14:creationId xmlns:p14="http://schemas.microsoft.com/office/powerpoint/2010/main" val="324227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054"/>
            <a:ext cx="8229600" cy="1143000"/>
          </a:xfrm>
        </p:spPr>
        <p:txBody>
          <a:bodyPr/>
          <a:lstStyle/>
          <a:p>
            <a:r>
              <a:rPr lang="en-GB" b="1" dirty="0">
                <a:solidFill>
                  <a:srgbClr val="7030A0"/>
                </a:solidFill>
                <a:latin typeface="Sassoon Infant Std" panose="020B0503020103030203" pitchFamily="34" charset="0"/>
              </a:rPr>
              <a:t>     </a:t>
            </a:r>
            <a:r>
              <a:rPr lang="en-GB" sz="5000" b="1" dirty="0">
                <a:solidFill>
                  <a:srgbClr val="7030A0"/>
                </a:solidFill>
                <a:latin typeface="Sassoon Infant Std" panose="020B0503020103030203" pitchFamily="34" charset="0"/>
              </a:rPr>
              <a:t>Using sound buttons </a:t>
            </a:r>
            <a:endParaRPr lang="en-GB" sz="5000" b="1" dirty="0">
              <a:latin typeface="Sassoon Infant Std" panose="020B0503020103030203" pitchFamily="34" charset="0"/>
            </a:endParaRPr>
          </a:p>
        </p:txBody>
      </p:sp>
      <p:sp>
        <p:nvSpPr>
          <p:cNvPr id="10" name="TextBox 9">
            <a:extLst>
              <a:ext uri="{FF2B5EF4-FFF2-40B4-BE49-F238E27FC236}">
                <a16:creationId xmlns:a16="http://schemas.microsoft.com/office/drawing/2014/main" id="{54E98809-898B-40FA-9B0F-9E9B009FBA1E}"/>
              </a:ext>
            </a:extLst>
          </p:cNvPr>
          <p:cNvSpPr txBox="1"/>
          <p:nvPr/>
        </p:nvSpPr>
        <p:spPr>
          <a:xfrm>
            <a:off x="672984" y="1111918"/>
            <a:ext cx="7776864" cy="1908215"/>
          </a:xfrm>
          <a:prstGeom prst="rect">
            <a:avLst/>
          </a:prstGeom>
          <a:noFill/>
        </p:spPr>
        <p:txBody>
          <a:bodyPr wrap="square" rtlCol="0">
            <a:spAutoFit/>
          </a:bodyPr>
          <a:lstStyle/>
          <a:p>
            <a:pPr algn="ctr"/>
            <a:endParaRPr lang="en-GB" dirty="0"/>
          </a:p>
          <a:p>
            <a:pPr algn="ctr"/>
            <a:r>
              <a:rPr lang="en-GB" sz="10000" dirty="0">
                <a:solidFill>
                  <a:srgbClr val="002060"/>
                </a:solidFill>
                <a:latin typeface="Sassoon Infant Std" panose="020B0503020103030203" pitchFamily="34" charset="0"/>
              </a:rPr>
              <a:t>map</a:t>
            </a:r>
            <a:r>
              <a:rPr lang="en-GB" sz="10000" dirty="0">
                <a:solidFill>
                  <a:srgbClr val="002060"/>
                </a:solidFill>
              </a:rPr>
              <a:t>      </a:t>
            </a:r>
            <a:r>
              <a:rPr lang="en-GB" sz="10000" dirty="0">
                <a:solidFill>
                  <a:srgbClr val="002060"/>
                </a:solidFill>
                <a:latin typeface="Sassoon Infant Std" panose="020B0503020103030203" pitchFamily="34" charset="0"/>
              </a:rPr>
              <a:t>sheep</a:t>
            </a:r>
          </a:p>
        </p:txBody>
      </p:sp>
      <p:pic>
        <p:nvPicPr>
          <p:cNvPr id="14" name="Picture 13">
            <a:extLst>
              <a:ext uri="{FF2B5EF4-FFF2-40B4-BE49-F238E27FC236}">
                <a16:creationId xmlns:a16="http://schemas.microsoft.com/office/drawing/2014/main" id="{3E1C53A9-CCC4-4B6F-969B-913C7EC22F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7953433" y="1271"/>
            <a:ext cx="1035166" cy="1110647"/>
          </a:xfrm>
          <a:prstGeom prst="rect">
            <a:avLst/>
          </a:prstGeom>
        </p:spPr>
      </p:pic>
      <p:pic>
        <p:nvPicPr>
          <p:cNvPr id="15" name="Picture 14">
            <a:extLst>
              <a:ext uri="{FF2B5EF4-FFF2-40B4-BE49-F238E27FC236}">
                <a16:creationId xmlns:a16="http://schemas.microsoft.com/office/drawing/2014/main" id="{F525FD01-C52B-4123-B5D8-CCEE9A0A97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67" b="89806" l="4167" r="93750">
                        <a14:foregroundMark x1="53646" y1="60194" x2="44792" y2="23301"/>
                        <a14:foregroundMark x1="44792" y1="23301" x2="16146" y2="50000"/>
                        <a14:foregroundMark x1="16146" y1="50000" x2="39063" y2="76699"/>
                        <a14:foregroundMark x1="39063" y1="76699" x2="73438" y2="70388"/>
                        <a14:foregroundMark x1="73438" y1="70388" x2="70833" y2="36408"/>
                        <a14:foregroundMark x1="70833" y1="36408" x2="52083" y2="17961"/>
                        <a14:foregroundMark x1="80208" y1="57767" x2="36458" y2="57767"/>
                        <a14:foregroundMark x1="36458" y1="57767" x2="9896" y2="36893"/>
                        <a14:foregroundMark x1="9896" y1="36893" x2="35938" y2="13107"/>
                        <a14:foregroundMark x1="35938" y1="13107" x2="72917" y2="17476"/>
                        <a14:foregroundMark x1="72917" y1="17476" x2="93750" y2="46602"/>
                        <a14:foregroundMark x1="93750" y1="46602" x2="93750" y2="60194"/>
                        <a14:foregroundMark x1="67188" y1="12621" x2="39583" y2="8252"/>
                        <a14:foregroundMark x1="14063" y1="28155" x2="7813" y2="62621"/>
                        <a14:foregroundMark x1="7813" y1="62621" x2="8333" y2="63107"/>
                        <a14:foregroundMark x1="20833" y1="61650" x2="59896" y2="72816"/>
                        <a14:foregroundMark x1="59896" y1="72816" x2="63542" y2="72816"/>
                        <a14:foregroundMark x1="63542" y1="88835" x2="32813" y2="85437"/>
                        <a14:foregroundMark x1="60938" y1="83981" x2="32813" y2="80097"/>
                        <a14:foregroundMark x1="86979" y1="58738" x2="11458" y2="57282"/>
                        <a14:foregroundMark x1="5208" y1="61650" x2="4167" y2="43689"/>
                      </a14:backgroundRemoval>
                    </a14:imgEffect>
                  </a14:imgLayer>
                </a14:imgProps>
              </a:ext>
            </a:extLst>
          </a:blip>
          <a:stretch>
            <a:fillRect/>
          </a:stretch>
        </p:blipFill>
        <p:spPr>
          <a:xfrm>
            <a:off x="111131" y="103525"/>
            <a:ext cx="1035166" cy="1110647"/>
          </a:xfrm>
          <a:prstGeom prst="rect">
            <a:avLst/>
          </a:prstGeom>
        </p:spPr>
      </p:pic>
      <p:sp>
        <p:nvSpPr>
          <p:cNvPr id="12" name="Oval 11">
            <a:extLst>
              <a:ext uri="{FF2B5EF4-FFF2-40B4-BE49-F238E27FC236}">
                <a16:creationId xmlns:a16="http://schemas.microsoft.com/office/drawing/2014/main" id="{A5C98290-374F-4D15-9499-C316A03800C6}"/>
              </a:ext>
            </a:extLst>
          </p:cNvPr>
          <p:cNvSpPr/>
          <p:nvPr/>
        </p:nvSpPr>
        <p:spPr>
          <a:xfrm>
            <a:off x="1403648" y="2796346"/>
            <a:ext cx="181654" cy="15943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E2777E8-AFEA-4391-A3C3-A8F0D8335A68}"/>
              </a:ext>
            </a:extLst>
          </p:cNvPr>
          <p:cNvSpPr/>
          <p:nvPr/>
        </p:nvSpPr>
        <p:spPr>
          <a:xfrm>
            <a:off x="2214555" y="2796346"/>
            <a:ext cx="181654" cy="15943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9A22937-3CFC-4BEA-8ED8-EC817C837DD6}"/>
              </a:ext>
            </a:extLst>
          </p:cNvPr>
          <p:cNvSpPr/>
          <p:nvPr/>
        </p:nvSpPr>
        <p:spPr>
          <a:xfrm>
            <a:off x="3022194" y="2813352"/>
            <a:ext cx="181654" cy="15943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3C17FD0-6C5E-4773-8680-50D823EC8C69}"/>
              </a:ext>
            </a:extLst>
          </p:cNvPr>
          <p:cNvSpPr/>
          <p:nvPr/>
        </p:nvSpPr>
        <p:spPr>
          <a:xfrm>
            <a:off x="7740352" y="2780928"/>
            <a:ext cx="181654" cy="15943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3F5F7E9A-7BA8-4E13-8685-C0BE29B5A1F7}"/>
              </a:ext>
            </a:extLst>
          </p:cNvPr>
          <p:cNvCxnSpPr>
            <a:cxnSpLocks/>
          </p:cNvCxnSpPr>
          <p:nvPr/>
        </p:nvCxnSpPr>
        <p:spPr>
          <a:xfrm>
            <a:off x="5076056" y="2876063"/>
            <a:ext cx="95165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691C25-6245-41DF-84FC-FB5ECCE651C3}"/>
              </a:ext>
            </a:extLst>
          </p:cNvPr>
          <p:cNvCxnSpPr>
            <a:cxnSpLocks/>
          </p:cNvCxnSpPr>
          <p:nvPr/>
        </p:nvCxnSpPr>
        <p:spPr>
          <a:xfrm>
            <a:off x="6372200" y="2876063"/>
            <a:ext cx="95165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0A25B50-7FFE-4AC3-8219-5D47F23F7755}"/>
              </a:ext>
            </a:extLst>
          </p:cNvPr>
          <p:cNvSpPr txBox="1"/>
          <p:nvPr/>
        </p:nvSpPr>
        <p:spPr>
          <a:xfrm>
            <a:off x="1734564" y="3473202"/>
            <a:ext cx="5860657" cy="3170099"/>
          </a:xfrm>
          <a:prstGeom prst="rect">
            <a:avLst/>
          </a:prstGeom>
          <a:noFill/>
          <a:ln w="57150">
            <a:solidFill>
              <a:srgbClr val="FF0000"/>
            </a:solidFill>
          </a:ln>
        </p:spPr>
        <p:txBody>
          <a:bodyPr wrap="square" rtlCol="0">
            <a:spAutoFit/>
          </a:bodyPr>
          <a:lstStyle/>
          <a:p>
            <a:pPr algn="ctr"/>
            <a:endParaRPr lang="en-GB" sz="2200" dirty="0"/>
          </a:p>
          <a:p>
            <a:pPr algn="ctr"/>
            <a:r>
              <a:rPr lang="en-GB" sz="2200" dirty="0">
                <a:latin typeface="Sassoon Infant Std" panose="020B0503020103030203" pitchFamily="34" charset="0"/>
              </a:rPr>
              <a:t>Tricky words are taught differently as they cannot be read, or spelt, using our phonic knowledge. We always teach the child what part of the word makes it tricky.</a:t>
            </a:r>
          </a:p>
          <a:p>
            <a:pPr algn="ctr"/>
            <a:endParaRPr lang="en-GB" sz="2200" dirty="0"/>
          </a:p>
          <a:p>
            <a:pPr algn="ctr"/>
            <a:r>
              <a:rPr lang="en-GB" sz="5000" dirty="0"/>
              <a:t>the</a:t>
            </a:r>
          </a:p>
          <a:p>
            <a:pPr algn="ctr"/>
            <a:endParaRPr lang="en-GB" dirty="0"/>
          </a:p>
        </p:txBody>
      </p:sp>
      <p:pic>
        <p:nvPicPr>
          <p:cNvPr id="5" name="Picture 4">
            <a:extLst>
              <a:ext uri="{FF2B5EF4-FFF2-40B4-BE49-F238E27FC236}">
                <a16:creationId xmlns:a16="http://schemas.microsoft.com/office/drawing/2014/main" id="{B683727F-CBF5-4929-AE52-89231EECB9E0}"/>
              </a:ext>
            </a:extLst>
          </p:cNvPr>
          <p:cNvPicPr>
            <a:picLocks noChangeAspect="1"/>
          </p:cNvPicPr>
          <p:nvPr/>
        </p:nvPicPr>
        <p:blipFill>
          <a:blip r:embed="rId5"/>
          <a:stretch>
            <a:fillRect/>
          </a:stretch>
        </p:blipFill>
        <p:spPr>
          <a:xfrm rot="1087951">
            <a:off x="5874669" y="5012509"/>
            <a:ext cx="1605233" cy="1467148"/>
          </a:xfrm>
          <a:prstGeom prst="rect">
            <a:avLst/>
          </a:prstGeom>
        </p:spPr>
      </p:pic>
      <p:pic>
        <p:nvPicPr>
          <p:cNvPr id="19" name="Picture 18">
            <a:extLst>
              <a:ext uri="{FF2B5EF4-FFF2-40B4-BE49-F238E27FC236}">
                <a16:creationId xmlns:a16="http://schemas.microsoft.com/office/drawing/2014/main" id="{8134974B-EFBB-47A9-9272-61AC2DE4711B}"/>
              </a:ext>
            </a:extLst>
          </p:cNvPr>
          <p:cNvPicPr>
            <a:picLocks noChangeAspect="1"/>
          </p:cNvPicPr>
          <p:nvPr/>
        </p:nvPicPr>
        <p:blipFill>
          <a:blip r:embed="rId5"/>
          <a:stretch>
            <a:fillRect/>
          </a:stretch>
        </p:blipFill>
        <p:spPr>
          <a:xfrm rot="1087951">
            <a:off x="1891457" y="5012510"/>
            <a:ext cx="1605233" cy="1467148"/>
          </a:xfrm>
          <a:prstGeom prst="rect">
            <a:avLst/>
          </a:prstGeom>
        </p:spPr>
      </p:pic>
    </p:spTree>
    <p:extLst>
      <p:ext uri="{BB962C8B-B14F-4D97-AF65-F5344CB8AC3E}">
        <p14:creationId xmlns:p14="http://schemas.microsoft.com/office/powerpoint/2010/main" val="908909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824</Words>
  <Application>Microsoft Office PowerPoint</Application>
  <PresentationFormat>On-screen Show (4:3)</PresentationFormat>
  <Paragraphs>133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Sassoon Infant Std</vt:lpstr>
      <vt:lpstr>SassoonPrimaryInfant</vt:lpstr>
      <vt:lpstr>Office Theme</vt:lpstr>
      <vt:lpstr>Warm up activity for parents!  These are some of the sounds that Reception have learnt so far.  How many 3 letter words can you make? </vt:lpstr>
      <vt:lpstr>Reception Phonics Workshop</vt:lpstr>
      <vt:lpstr>Little Wandle Letters &amp; Sounds Revised</vt:lpstr>
      <vt:lpstr>Key Vocabulary </vt:lpstr>
      <vt:lpstr>Little Wandle Letters &amp; Sounds Revised</vt:lpstr>
      <vt:lpstr>PowerPoint Presentation</vt:lpstr>
      <vt:lpstr>Blending and Segmenting  </vt:lpstr>
      <vt:lpstr>PowerPoint Presentation</vt:lpstr>
      <vt:lpstr>     Using sound buttons </vt:lpstr>
      <vt:lpstr>Phonics Screening </vt:lpstr>
      <vt:lpstr>Reading Practice</vt:lpstr>
      <vt:lpstr>Reading Practice</vt:lpstr>
      <vt:lpstr>How you can help at home</vt:lpstr>
      <vt:lpstr>Our favourite app! </vt:lpstr>
    </vt:vector>
  </TitlesOfParts>
  <Company>Franche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Phonics Workshop</dc:title>
  <dc:creator>sal97</dc:creator>
  <cp:lastModifiedBy>R Jackson</cp:lastModifiedBy>
  <cp:revision>76</cp:revision>
  <dcterms:created xsi:type="dcterms:W3CDTF">2019-03-21T08:35:56Z</dcterms:created>
  <dcterms:modified xsi:type="dcterms:W3CDTF">2023-11-08T12:35:28Z</dcterms:modified>
</cp:coreProperties>
</file>