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8"/>
  </p:notesMasterIdLst>
  <p:handoutMasterIdLst>
    <p:handoutMasterId r:id="rId9"/>
  </p:handoutMasterIdLst>
  <p:sldIdLst>
    <p:sldId id="264" r:id="rId3"/>
    <p:sldId id="268" r:id="rId4"/>
    <p:sldId id="271" r:id="rId5"/>
    <p:sldId id="272" r:id="rId6"/>
    <p:sldId id="270" r:id="rId7"/>
  </p:sldIdLst>
  <p:sldSz cx="9144000" cy="6858000" type="screen4x3"/>
  <p:notesSz cx="6858000" cy="9144000"/>
  <p:embeddedFontLst>
    <p:embeddedFont>
      <p:font typeface="Roboto" panose="02000000000000000000" pitchFamily="2" charset="0"/>
      <p:regular r:id="rId10"/>
      <p:bold r:id="rId11"/>
      <p:italic r:id="rId12"/>
      <p:boldItalic r:id="rId13"/>
    </p:embeddedFont>
    <p:embeddedFont>
      <p:font typeface="Twinkl"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29"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B5"/>
    <a:srgbClr val="B0008D"/>
    <a:srgbClr val="00859B"/>
    <a:srgbClr val="79679C"/>
    <a:srgbClr val="B9B9B9"/>
    <a:srgbClr val="8CD0E5"/>
    <a:srgbClr val="242423"/>
    <a:srgbClr val="006FB7"/>
    <a:srgbClr val="DEDEDE"/>
    <a:srgbClr val="B9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autoAdjust="0"/>
    <p:restoredTop sz="94660"/>
  </p:normalViewPr>
  <p:slideViewPr>
    <p:cSldViewPr snapToGrid="0" showGuides="1">
      <p:cViewPr varScale="1">
        <p:scale>
          <a:sx n="124" d="100"/>
          <a:sy n="124" d="100"/>
        </p:scale>
        <p:origin x="1184" y="168"/>
      </p:cViewPr>
      <p:guideLst>
        <p:guide orient="horz" pos="2160"/>
        <p:guide pos="2880"/>
        <p:guide pos="340"/>
        <p:guide orient="horz" pos="3929"/>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18/03/2026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18/03/2026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000000"/>
                  </a:solidFill>
                  <a:effectLst/>
                  <a:latin typeface="Roboto" panose="02000000000000000000" pitchFamily="2" charset="0"/>
                  <a:ea typeface="Roboto" panose="02000000000000000000" pitchFamily="2" charset="0"/>
                </a:rPr>
                <a:t>We hope you find the information on our website and resources useful. This resource has been designed to be compatible with Microsoft PowerPoint. To view the content in the correct formatting, please view the presentation using </a:t>
              </a:r>
              <a:r>
                <a:rPr lang="en-GB" sz="1400" b="1" i="0" dirty="0">
                  <a:solidFill>
                    <a:srgbClr val="000000"/>
                  </a:solidFill>
                  <a:effectLst/>
                  <a:latin typeface="Roboto" panose="02000000000000000000" pitchFamily="2" charset="0"/>
                  <a:ea typeface="Roboto" panose="02000000000000000000" pitchFamily="2" charset="0"/>
                </a:rPr>
                <a:t>PowerPoint in Slide Show mode</a:t>
              </a:r>
              <a:r>
                <a:rPr lang="en-GB" sz="1400" b="0" i="0" dirty="0">
                  <a:solidFill>
                    <a:srgbClr val="000000"/>
                  </a:solidFill>
                  <a:effectLst/>
                  <a:latin typeface="Roboto" panose="02000000000000000000" pitchFamily="2" charset="0"/>
                  <a:ea typeface="Roboto" panose="02000000000000000000" pitchFamily="2" charset="0"/>
                </a:rPr>
                <a:t>. If you view the slides using other presentation software or out of Slide Show mode, you may find that some of the text and images overlap each other and/or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and 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3604852"/>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learners.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
        <p:nvSpPr>
          <p:cNvPr id="2" name="Rectangle 1">
            <a:extLst>
              <a:ext uri="{FF2B5EF4-FFF2-40B4-BE49-F238E27FC236}">
                <a16:creationId xmlns:a16="http://schemas.microsoft.com/office/drawing/2014/main" id="{831FCADC-C0C1-A512-A0E6-00735A98EE23}"/>
              </a:ext>
            </a:extLst>
          </p:cNvPr>
          <p:cNvSpPr/>
          <p:nvPr userDrawn="1"/>
        </p:nvSpPr>
        <p:spPr>
          <a:xfrm>
            <a:off x="743835" y="1681195"/>
            <a:ext cx="316224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i="0" dirty="0">
                <a:solidFill>
                  <a:schemeClr val="bg1"/>
                </a:solidFill>
                <a:effectLst/>
                <a:latin typeface="Roboto" panose="02000000000000000000" pitchFamily="2" charset="0"/>
                <a:ea typeface="Roboto" panose="02000000000000000000" pitchFamily="2" charset="0"/>
              </a:rPr>
              <a:t>'Presentation Mode' PowerPoint</a:t>
            </a:r>
            <a:endParaRPr lang="en-GB" sz="1600" b="1" i="0" dirty="0">
              <a:solidFill>
                <a:schemeClr val="bg1"/>
              </a:solidFill>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F88C9B18-CEF9-33DD-B6BC-F4FAE51CB874}"/>
              </a:ext>
            </a:extLst>
          </p:cNvPr>
          <p:cNvSpPr/>
          <p:nvPr userDrawn="1"/>
        </p:nvSpPr>
        <p:spPr>
          <a:xfrm>
            <a:off x="755648" y="1955155"/>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000000"/>
                </a:solidFill>
                <a:effectLst/>
                <a:latin typeface="Roboto" panose="02000000000000000000" pitchFamily="2" charset="0"/>
                <a:ea typeface="Roboto" panose="02000000000000000000" pitchFamily="2" charset="0"/>
              </a:rPr>
              <a:t>We hope you find the information on our website and resources useful. This resource has been designed to be compatible with Microsoft PowerPoint. To view the content in the correct formatting, please view the presentation using </a:t>
            </a:r>
            <a:r>
              <a:rPr lang="en-GB" sz="1400" b="1" i="0" dirty="0">
                <a:solidFill>
                  <a:srgbClr val="000000"/>
                </a:solidFill>
                <a:effectLst/>
                <a:latin typeface="Roboto" panose="02000000000000000000" pitchFamily="2" charset="0"/>
                <a:ea typeface="Roboto" panose="02000000000000000000" pitchFamily="2" charset="0"/>
              </a:rPr>
              <a:t>PowerPoint in Slide Show mode</a:t>
            </a:r>
            <a:r>
              <a:rPr lang="en-GB" sz="1400" b="0" i="0" dirty="0">
                <a:solidFill>
                  <a:srgbClr val="000000"/>
                </a:solidFill>
                <a:effectLst/>
                <a:latin typeface="Roboto" panose="02000000000000000000" pitchFamily="2" charset="0"/>
                <a:ea typeface="Roboto" panose="02000000000000000000" pitchFamily="2" charset="0"/>
              </a:rPr>
              <a:t>. If you view the slides using other presentation software or out of Slide Show mode, you may find that some of the text and images overlap each other and/or are difficult to read.</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62415291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Resource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571953"/>
            <a:chOff x="743837" y="1344834"/>
            <a:chExt cx="7644513" cy="1571953"/>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learners.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46252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5" r:id="rId3"/>
    <p:sldLayoutId id="2147483674" r:id="rId4"/>
    <p:sldLayoutId id="2147483669" r:id="rId5"/>
    <p:sldLayoutId id="2147483670" r:id="rId6"/>
    <p:sldLayoutId id="2147483671" r:id="rId7"/>
    <p:sldLayoutId id="214748367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82DEE6-EA1E-4E86-B792-4EE8B1D31015}"/>
              </a:ext>
            </a:extLst>
          </p:cNvPr>
          <p:cNvSpPr txBox="1"/>
          <p:nvPr/>
        </p:nvSpPr>
        <p:spPr>
          <a:xfrm>
            <a:off x="1321581" y="1642353"/>
            <a:ext cx="6542627" cy="1590179"/>
          </a:xfrm>
          <a:prstGeom prst="rect">
            <a:avLst/>
          </a:prstGeom>
          <a:noFill/>
        </p:spPr>
        <p:txBody>
          <a:bodyPr wrap="square" rtlCol="0">
            <a:spAutoFit/>
          </a:bodyPr>
          <a:lstStyle/>
          <a:p>
            <a:r>
              <a:rPr lang="en-US" sz="2000" b="1" dirty="0">
                <a:solidFill>
                  <a:srgbClr val="00859B"/>
                </a:solidFill>
              </a:rPr>
              <a:t>Editable Resource</a:t>
            </a:r>
          </a:p>
          <a:p>
            <a:endParaRPr lang="en-GB" sz="2000" baseline="30000" dirty="0"/>
          </a:p>
          <a:p>
            <a:r>
              <a:rPr lang="en-GB" sz="2400" baseline="30000" dirty="0"/>
              <a:t>This resource is editable. Twinkl cannot be held responsible for any changes made once a resource has been downloaded. Please be aware that this content may have been edited and therefore may no longer reflect our values.</a:t>
            </a:r>
          </a:p>
        </p:txBody>
      </p:sp>
      <p:sp>
        <p:nvSpPr>
          <p:cNvPr id="9" name="Rectangle 8">
            <a:extLst>
              <a:ext uri="{FF2B5EF4-FFF2-40B4-BE49-F238E27FC236}">
                <a16:creationId xmlns:a16="http://schemas.microsoft.com/office/drawing/2014/main" id="{712AE7D5-FAFB-2208-F73D-C8B5B2432B27}"/>
              </a:ext>
            </a:extLst>
          </p:cNvPr>
          <p:cNvSpPr/>
          <p:nvPr/>
        </p:nvSpPr>
        <p:spPr>
          <a:xfrm>
            <a:off x="1142139" y="1392025"/>
            <a:ext cx="6859721" cy="1967191"/>
          </a:xfrm>
          <a:prstGeom prst="rect">
            <a:avLst/>
          </a:prstGeom>
          <a:noFill/>
          <a:ln w="31750">
            <a:solidFill>
              <a:srgbClr val="00B0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0008D"/>
              </a:solidFill>
            </a:endParaRPr>
          </a:p>
        </p:txBody>
      </p:sp>
    </p:spTree>
    <p:extLst>
      <p:ext uri="{BB962C8B-B14F-4D97-AF65-F5344CB8AC3E}">
        <p14:creationId xmlns:p14="http://schemas.microsoft.com/office/powerpoint/2010/main" val="128623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9422FF-70F1-86FF-BE97-1F1EC7CB669F}"/>
              </a:ext>
            </a:extLst>
          </p:cNvPr>
          <p:cNvSpPr txBox="1"/>
          <p:nvPr/>
        </p:nvSpPr>
        <p:spPr>
          <a:xfrm>
            <a:off x="764118" y="1467565"/>
            <a:ext cx="5416550" cy="4462760"/>
          </a:xfrm>
          <a:prstGeom prst="rect">
            <a:avLst/>
          </a:prstGeom>
          <a:noFill/>
        </p:spPr>
        <p:txBody>
          <a:bodyPr wrap="square" rtlCol="0">
            <a:spAutoFit/>
          </a:bodyPr>
          <a:lstStyle/>
          <a:p>
            <a:pPr algn="ctr">
              <a:lnSpc>
                <a:spcPct val="150000"/>
              </a:lnSpc>
            </a:pPr>
            <a:r>
              <a:rPr lang="en-US" sz="2400" dirty="0"/>
              <a:t>Let it go, let it go</a:t>
            </a:r>
          </a:p>
          <a:p>
            <a:pPr algn="ctr">
              <a:lnSpc>
                <a:spcPct val="150000"/>
              </a:lnSpc>
            </a:pPr>
            <a:r>
              <a:rPr lang="en-US" sz="2400" dirty="0"/>
              <a:t>Can’t hold it back anymore</a:t>
            </a:r>
          </a:p>
          <a:p>
            <a:pPr algn="ctr">
              <a:lnSpc>
                <a:spcPct val="150000"/>
              </a:lnSpc>
            </a:pPr>
            <a:r>
              <a:rPr lang="en-US" sz="2400" dirty="0"/>
              <a:t>Let it go, let it go</a:t>
            </a:r>
          </a:p>
          <a:p>
            <a:pPr algn="ctr">
              <a:lnSpc>
                <a:spcPct val="150000"/>
              </a:lnSpc>
            </a:pPr>
            <a:r>
              <a:rPr lang="en-US" sz="2400" dirty="0"/>
              <a:t>Turn away and slam the door</a:t>
            </a:r>
          </a:p>
          <a:p>
            <a:pPr algn="ctr">
              <a:lnSpc>
                <a:spcPct val="150000"/>
              </a:lnSpc>
            </a:pPr>
            <a:r>
              <a:rPr lang="en-US" sz="2400" dirty="0"/>
              <a:t>I don’t care what they’re going to say</a:t>
            </a:r>
          </a:p>
          <a:p>
            <a:pPr algn="ctr">
              <a:lnSpc>
                <a:spcPct val="150000"/>
              </a:lnSpc>
            </a:pPr>
            <a:r>
              <a:rPr lang="en-US" sz="2400" dirty="0"/>
              <a:t>Let the storm rage on</a:t>
            </a:r>
          </a:p>
          <a:p>
            <a:pPr algn="ctr">
              <a:lnSpc>
                <a:spcPct val="150000"/>
              </a:lnSpc>
            </a:pPr>
            <a:r>
              <a:rPr lang="en-US" sz="2400" dirty="0"/>
              <a:t>The cold never bothered me anyway.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B9B8B8"/>
              </a:solidFill>
              <a:effectLst/>
              <a:uLnTx/>
              <a:uFillTx/>
              <a:latin typeface="Roboto" panose="02000000000000000000" pitchFamily="2" charset="0"/>
              <a:ea typeface="Roboto" panose="02000000000000000000"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9B8B8"/>
                </a:solidFill>
                <a:effectLst/>
                <a:uLnTx/>
                <a:uFillTx/>
                <a:latin typeface="Roboto" panose="02000000000000000000" pitchFamily="2" charset="0"/>
                <a:ea typeface="Roboto" panose="02000000000000000000" pitchFamily="2" charset="0"/>
                <a:cs typeface="+mn-cs"/>
              </a:rPr>
              <a:t>Let It Go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9B8B8"/>
                </a:solidFill>
                <a:effectLst/>
                <a:uLnTx/>
                <a:uFillTx/>
                <a:latin typeface="Roboto" panose="02000000000000000000" pitchFamily="2" charset="0"/>
                <a:ea typeface="Roboto" panose="02000000000000000000" pitchFamily="2" charset="0"/>
                <a:cs typeface="+mn-cs"/>
              </a:rPr>
              <a:t>Written by Kristen Anderson-Lopez and Robert Lopez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B9B8B8"/>
                </a:solidFill>
                <a:effectLst/>
                <a:uLnTx/>
                <a:uFillTx/>
                <a:latin typeface="Roboto" panose="02000000000000000000" pitchFamily="2" charset="0"/>
                <a:ea typeface="Roboto" panose="02000000000000000000" pitchFamily="2" charset="0"/>
                <a:cs typeface="+mn-cs"/>
              </a:rPr>
              <a:t>Published by Wonderland Music Company, Inc. (BMI) All Rights Reserved.</a:t>
            </a:r>
          </a:p>
        </p:txBody>
      </p:sp>
    </p:spTree>
    <p:extLst>
      <p:ext uri="{BB962C8B-B14F-4D97-AF65-F5344CB8AC3E}">
        <p14:creationId xmlns:p14="http://schemas.microsoft.com/office/powerpoint/2010/main" val="348956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556D49-DFFD-D5FC-C576-C5C34F57C33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2F728C6-AEC9-AB08-4034-FA3DCB615079}"/>
              </a:ext>
            </a:extLst>
          </p:cNvPr>
          <p:cNvSpPr txBox="1"/>
          <p:nvPr/>
        </p:nvSpPr>
        <p:spPr>
          <a:xfrm>
            <a:off x="842168" y="1291690"/>
            <a:ext cx="7459663" cy="587574"/>
          </a:xfrm>
          <a:prstGeom prst="rect">
            <a:avLst/>
          </a:prstGeom>
          <a:noFill/>
        </p:spPr>
        <p:txBody>
          <a:bodyPr wrap="square" rtlCol="0">
            <a:spAutoFit/>
          </a:bodyPr>
          <a:lstStyle/>
          <a:p>
            <a:pPr algn="ctr"/>
            <a:r>
              <a:rPr lang="en-US" dirty="0"/>
              <a:t>Why not try some of the suggestions in the </a:t>
            </a:r>
            <a:r>
              <a:rPr lang="en-US" b="1" dirty="0">
                <a:solidFill>
                  <a:srgbClr val="00B0B5"/>
                </a:solidFill>
              </a:rPr>
              <a:t>Singing Top Tips PowerPoint </a:t>
            </a:r>
            <a:r>
              <a:rPr lang="en-US" dirty="0"/>
              <a:t>and see how they improve your performance?</a:t>
            </a:r>
          </a:p>
        </p:txBody>
      </p:sp>
      <p:sp>
        <p:nvSpPr>
          <p:cNvPr id="2" name="Preview 1">
            <a:extLst>
              <a:ext uri="{FF2B5EF4-FFF2-40B4-BE49-F238E27FC236}">
                <a16:creationId xmlns:a16="http://schemas.microsoft.com/office/drawing/2014/main" id="{DC838195-1F92-2FD1-F91B-FE808DF2E1C0}"/>
              </a:ext>
            </a:extLst>
          </p:cNvPr>
          <p:cNvSpPr/>
          <p:nvPr/>
        </p:nvSpPr>
        <p:spPr>
          <a:xfrm>
            <a:off x="3053556" y="2134751"/>
            <a:ext cx="3036886" cy="2277664"/>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eview 2">
            <a:extLst>
              <a:ext uri="{FF2B5EF4-FFF2-40B4-BE49-F238E27FC236}">
                <a16:creationId xmlns:a16="http://schemas.microsoft.com/office/drawing/2014/main" id="{D62EE562-560A-E6E1-8B16-8A6EB3D08DE0}"/>
              </a:ext>
            </a:extLst>
          </p:cNvPr>
          <p:cNvSpPr/>
          <p:nvPr/>
        </p:nvSpPr>
        <p:spPr>
          <a:xfrm rot="21420000">
            <a:off x="609686" y="3574973"/>
            <a:ext cx="3036886" cy="2277664"/>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review 3">
            <a:extLst>
              <a:ext uri="{FF2B5EF4-FFF2-40B4-BE49-F238E27FC236}">
                <a16:creationId xmlns:a16="http://schemas.microsoft.com/office/drawing/2014/main" id="{560B17B7-B8D6-89B5-5911-4426D9D7BA28}"/>
              </a:ext>
            </a:extLst>
          </p:cNvPr>
          <p:cNvSpPr/>
          <p:nvPr/>
        </p:nvSpPr>
        <p:spPr>
          <a:xfrm rot="180000">
            <a:off x="5497426" y="3574973"/>
            <a:ext cx="3036886" cy="2277664"/>
          </a:xfrm>
          <a:prstGeom prst="rect">
            <a:avLst/>
          </a:prstGeom>
          <a:blipFill>
            <a:blip r:embed="rId5"/>
            <a:srcRect/>
            <a:stretch>
              <a:fillRect/>
            </a:stretch>
          </a:blip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1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4000"/>
                            </p:stCondLst>
                            <p:childTnLst>
                              <p:par>
                                <p:cTn id="17" presetID="10"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id="{0A2DAB8D-0BF3-491B-96BC-07D44D19A276}" vid="{DC659946-80A1-4BCC-8B3D-0FA2BA7F4AE3}"/>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0A2DAB8D-0BF3-491B-96BC-07D44D19A276}" vid="{50D139A5-0CE9-4572-A49C-E3E1DB4136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408</TotalTime>
  <Words>133</Words>
  <Application>Microsoft Office PowerPoint</Application>
  <PresentationFormat>On-screen Show (4:3)</PresentationFormat>
  <Paragraphs>15</Paragraphs>
  <Slides>5</Slides>
  <Notes>0</Notes>
  <HiddenSlides>1</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Slide Layouts</vt:lpstr>
      <vt:lpstr>Disclaimers/Guidance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Disclaimers</dc:title>
  <dc:creator>Sarah Hunter</dc:creator>
  <cp:lastModifiedBy>Twinkl Office</cp:lastModifiedBy>
  <cp:revision>49</cp:revision>
  <cp:lastPrinted>2026-01-05T11:20:53Z</cp:lastPrinted>
  <dcterms:created xsi:type="dcterms:W3CDTF">2025-03-21T12:15:48Z</dcterms:created>
  <dcterms:modified xsi:type="dcterms:W3CDTF">2026-03-18T07:55:44Z</dcterms:modified>
</cp:coreProperties>
</file>