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6" r:id="rId2"/>
    <p:sldId id="269" r:id="rId3"/>
    <p:sldId id="256" r:id="rId4"/>
    <p:sldId id="267" r:id="rId5"/>
    <p:sldId id="264" r:id="rId6"/>
    <p:sldId id="270" r:id="rId7"/>
    <p:sldId id="257" r:id="rId8"/>
    <p:sldId id="259" r:id="rId9"/>
    <p:sldId id="268" r:id="rId10"/>
    <p:sldId id="260" r:id="rId11"/>
    <p:sldId id="263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 Jackson" initials="RJ" lastIdx="0" clrIdx="0">
    <p:extLst>
      <p:ext uri="{19B8F6BF-5375-455C-9EA6-DF929625EA0E}">
        <p15:presenceInfo xmlns:p15="http://schemas.microsoft.com/office/powerpoint/2012/main" userId="S-1-5-21-553567851-3016456506-191693248-184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6" autoAdjust="0"/>
    <p:restoredTop sz="94660"/>
  </p:normalViewPr>
  <p:slideViewPr>
    <p:cSldViewPr>
      <p:cViewPr varScale="1">
        <p:scale>
          <a:sx n="85" d="100"/>
          <a:sy n="85" d="100"/>
        </p:scale>
        <p:origin x="159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C6B87-67C1-4D40-8AB7-7DD5150F1384}" type="datetimeFigureOut">
              <a:rPr lang="en-GB" smtClean="0"/>
              <a:t>14/11/2023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0CF339-A1FC-4066-AE33-3B21DFE5AF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5353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6C6BF-31B5-4F33-856A-441F4012D710}" type="datetimeFigureOut">
              <a:rPr lang="en-GB" smtClean="0"/>
              <a:pPr/>
              <a:t>14/11/2023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B9179-B79A-4B40-98B5-0FF5820D79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6C6BF-31B5-4F33-856A-441F4012D710}" type="datetimeFigureOut">
              <a:rPr lang="en-GB" smtClean="0"/>
              <a:pPr/>
              <a:t>14/11/2023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B9179-B79A-4B40-98B5-0FF5820D79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6C6BF-31B5-4F33-856A-441F4012D710}" type="datetimeFigureOut">
              <a:rPr lang="en-GB" smtClean="0"/>
              <a:pPr/>
              <a:t>14/11/2023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B9179-B79A-4B40-98B5-0FF5820D79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6C6BF-31B5-4F33-856A-441F4012D710}" type="datetimeFigureOut">
              <a:rPr lang="en-GB" smtClean="0"/>
              <a:pPr/>
              <a:t>14/11/2023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B9179-B79A-4B40-98B5-0FF5820D79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6C6BF-31B5-4F33-856A-441F4012D710}" type="datetimeFigureOut">
              <a:rPr lang="en-GB" smtClean="0"/>
              <a:pPr/>
              <a:t>14/11/2023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B9179-B79A-4B40-98B5-0FF5820D79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6C6BF-31B5-4F33-856A-441F4012D710}" type="datetimeFigureOut">
              <a:rPr lang="en-GB" smtClean="0"/>
              <a:pPr/>
              <a:t>14/11/2023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B9179-B79A-4B40-98B5-0FF5820D79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6C6BF-31B5-4F33-856A-441F4012D710}" type="datetimeFigureOut">
              <a:rPr lang="en-GB" smtClean="0"/>
              <a:pPr/>
              <a:t>14/11/2023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B9179-B79A-4B40-98B5-0FF5820D79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6C6BF-31B5-4F33-856A-441F4012D710}" type="datetimeFigureOut">
              <a:rPr lang="en-GB" smtClean="0"/>
              <a:pPr/>
              <a:t>14/11/2023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B9179-B79A-4B40-98B5-0FF5820D79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6C6BF-31B5-4F33-856A-441F4012D710}" type="datetimeFigureOut">
              <a:rPr lang="en-GB" smtClean="0"/>
              <a:pPr/>
              <a:t>14/11/2023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B9179-B79A-4B40-98B5-0FF5820D79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6C6BF-31B5-4F33-856A-441F4012D710}" type="datetimeFigureOut">
              <a:rPr lang="en-GB" smtClean="0"/>
              <a:pPr/>
              <a:t>14/11/2023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B9179-B79A-4B40-98B5-0FF5820D79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6C6BF-31B5-4F33-856A-441F4012D710}" type="datetimeFigureOut">
              <a:rPr lang="en-GB" smtClean="0"/>
              <a:pPr/>
              <a:t>14/11/2023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B9179-B79A-4B40-98B5-0FF5820D79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26C6BF-31B5-4F33-856A-441F4012D710}" type="datetimeFigureOut">
              <a:rPr lang="en-GB" smtClean="0"/>
              <a:pPr/>
              <a:t>14/11/2023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B9179-B79A-4B40-98B5-0FF5820D791F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AE861E8-8766-4C3D-975D-B84F0E13FE43}"/>
              </a:ext>
            </a:extLst>
          </p:cNvPr>
          <p:cNvSpPr txBox="1"/>
          <p:nvPr/>
        </p:nvSpPr>
        <p:spPr>
          <a:xfrm>
            <a:off x="91692" y="260648"/>
            <a:ext cx="83687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Sassoon Infant Std" panose="020B0503020103030203" pitchFamily="34" charset="0"/>
              </a:rPr>
              <a:t>Welcome</a:t>
            </a:r>
          </a:p>
          <a:p>
            <a:r>
              <a:rPr lang="en-GB" sz="4800" dirty="0">
                <a:latin typeface="Sassoon Infant Std" panose="020B0503020103030203" pitchFamily="34" charset="0"/>
              </a:rPr>
              <a:t>Warm up activity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303C8FB-CD0C-4267-B30C-BEF184088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0327" y="22702"/>
            <a:ext cx="3701981" cy="27203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3A1F1AB-7FD3-4184-BB33-9634FCAF0E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92" y="1830308"/>
            <a:ext cx="4241869" cy="48082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0F182D-7EB0-4588-827A-A9D5A23290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1730" y="2743097"/>
            <a:ext cx="3918702" cy="416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450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7030A0"/>
                </a:solidFill>
                <a:latin typeface="Sassoon Infant Std" panose="020B0503020103030203" pitchFamily="34" charset="0"/>
              </a:rPr>
              <a:t>Phonics Screening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All children have to take the Phonics Screening Check in Year 1.</a:t>
            </a:r>
          </a:p>
          <a:p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They have to read 40 words. </a:t>
            </a:r>
          </a:p>
          <a:p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The words are real and ‘alien’. </a:t>
            </a:r>
          </a:p>
          <a:p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There is no time limit. </a:t>
            </a:r>
          </a:p>
          <a:p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They will complete the check with their class teacher.</a:t>
            </a:r>
          </a:p>
          <a:p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Children must blend the words back together.  </a:t>
            </a:r>
          </a:p>
          <a:p>
            <a:endParaRPr lang="en-GB" dirty="0">
              <a:latin typeface="SassoonPrimaryInfant" pitchFamily="2" charset="0"/>
            </a:endParaRPr>
          </a:p>
          <a:p>
            <a:endParaRPr lang="en-GB" dirty="0">
              <a:latin typeface="SassoonPrimaryInfan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7030A0"/>
                </a:solidFill>
                <a:latin typeface="Sassoon Infant Std" panose="020B0503020103030203" pitchFamily="34" charset="0"/>
              </a:rPr>
              <a:t>Phonics Screening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The test contains words from phase 2 to phase 5. </a:t>
            </a:r>
          </a:p>
          <a:p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The pass mark is 32 out of 40 (usually!). </a:t>
            </a:r>
          </a:p>
          <a:p>
            <a:endParaRPr lang="en-GB" dirty="0">
              <a:latin typeface="SassoonPrimaryInfant" pitchFamily="2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8170" y="3383224"/>
            <a:ext cx="2162511" cy="3219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5160" y="3454602"/>
            <a:ext cx="2087528" cy="316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14239"/>
            <a:ext cx="8229600" cy="1143000"/>
          </a:xfrm>
        </p:spPr>
        <p:txBody>
          <a:bodyPr/>
          <a:lstStyle/>
          <a:p>
            <a:r>
              <a:rPr lang="en-GB" dirty="0">
                <a:solidFill>
                  <a:srgbClr val="7030A0"/>
                </a:solidFill>
                <a:latin typeface="Sassoon Infant Std" panose="020B0503020103030203" pitchFamily="34" charset="0"/>
              </a:rPr>
              <a:t>How you can help at home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636912"/>
            <a:ext cx="8229600" cy="4525963"/>
          </a:xfrm>
        </p:spPr>
        <p:txBody>
          <a:bodyPr/>
          <a:lstStyle/>
          <a:p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Any opportunities for children to write or read daily. </a:t>
            </a:r>
          </a:p>
          <a:p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Little </a:t>
            </a:r>
            <a:r>
              <a:rPr lang="en-GB" dirty="0" err="1">
                <a:solidFill>
                  <a:srgbClr val="002060"/>
                </a:solidFill>
                <a:latin typeface="Sassoon Infant Std" panose="020B0503020103030203" pitchFamily="34" charset="0"/>
              </a:rPr>
              <a:t>Wandle</a:t>
            </a:r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 website </a:t>
            </a:r>
          </a:p>
          <a:p>
            <a:pPr>
              <a:buNone/>
            </a:pPr>
            <a:endParaRPr lang="en-GB" dirty="0">
              <a:latin typeface="SassoonPrimaryInfant" pitchFamily="2" charset="0"/>
            </a:endParaRPr>
          </a:p>
          <a:p>
            <a:pPr>
              <a:buNone/>
            </a:pPr>
            <a:endParaRPr lang="en-GB" dirty="0">
              <a:latin typeface="SassoonPrimaryInfant" pitchFamily="2" charset="0"/>
            </a:endParaRPr>
          </a:p>
        </p:txBody>
      </p:sp>
      <p:sp>
        <p:nvSpPr>
          <p:cNvPr id="2051" name="WordArt 3"/>
          <p:cNvSpPr>
            <a:spLocks noChangeArrowheads="1" noChangeShapeType="1" noTextEdit="1"/>
          </p:cNvSpPr>
          <p:nvPr/>
        </p:nvSpPr>
        <p:spPr bwMode="auto">
          <a:xfrm rot="20318978">
            <a:off x="292021" y="1532502"/>
            <a:ext cx="4561681" cy="1823979"/>
          </a:xfrm>
          <a:prstGeom prst="rect">
            <a:avLst/>
          </a:prstGeom>
        </p:spPr>
        <p:txBody>
          <a:bodyPr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 rtl="0"/>
            <a:r>
              <a:rPr lang="en-GB" sz="3600" kern="10" spc="0" dirty="0">
                <a:ln w="9525" algn="ctr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Sassoon Infant Std" panose="020B0503020103030203" pitchFamily="34" charset="0"/>
              </a:rPr>
              <a:t>Reading</a:t>
            </a:r>
            <a:r>
              <a:rPr lang="en-GB" sz="3600" kern="10" spc="0" dirty="0">
                <a:ln w="9525" algn="ctr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SassoonPrimaryInfant"/>
              </a:rPr>
              <a:t> </a:t>
            </a:r>
            <a:r>
              <a:rPr lang="en-GB" sz="3600" kern="10" spc="0" dirty="0">
                <a:ln w="9525" algn="ctr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Sassoon Infant Std" panose="020B0503020103030203" pitchFamily="34" charset="0"/>
              </a:rPr>
              <a:t>Every Day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003E0B-0D6E-4E4F-92BA-ACAF7CF82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152" y="729248"/>
            <a:ext cx="2855168" cy="19469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E1D44E7-EA2A-40A1-9DE2-40D622F1E2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" y="4789455"/>
            <a:ext cx="4114800" cy="9429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7B186E-5933-4490-8B01-FCFC9AF1CD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0175" y="4088516"/>
            <a:ext cx="3476625" cy="2609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AE861E8-8766-4C3D-975D-B84F0E13FE43}"/>
              </a:ext>
            </a:extLst>
          </p:cNvPr>
          <p:cNvSpPr txBox="1"/>
          <p:nvPr/>
        </p:nvSpPr>
        <p:spPr>
          <a:xfrm>
            <a:off x="91692" y="260648"/>
            <a:ext cx="83687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latin typeface="Sassoon Infant Std" panose="020B0503020103030203" pitchFamily="34" charset="0"/>
              </a:rPr>
              <a:t>Warm up activity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A1F1AB-7FD3-4184-BB33-9634FCAF0E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663" y="1091645"/>
            <a:ext cx="4241869" cy="48082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3DE507-B957-496C-B7F4-B22556520A8D}"/>
              </a:ext>
            </a:extLst>
          </p:cNvPr>
          <p:cNvSpPr txBox="1"/>
          <p:nvPr/>
        </p:nvSpPr>
        <p:spPr>
          <a:xfrm>
            <a:off x="251520" y="1916832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monk</a:t>
            </a:r>
            <a:r>
              <a:rPr lang="en-GB" sz="4000" b="1" dirty="0"/>
              <a:t>ey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086EED-498D-4DA9-91C2-497FCBEB5F61}"/>
              </a:ext>
            </a:extLst>
          </p:cNvPr>
          <p:cNvSpPr txBox="1"/>
          <p:nvPr/>
        </p:nvSpPr>
        <p:spPr>
          <a:xfrm>
            <a:off x="6948264" y="1916832"/>
            <a:ext cx="1512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t</a:t>
            </a:r>
            <a:r>
              <a:rPr lang="en-GB" sz="4000" b="1" dirty="0"/>
              <a:t>ea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B26D41-C142-4279-B086-1754DD9CE07F}"/>
              </a:ext>
            </a:extLst>
          </p:cNvPr>
          <p:cNvSpPr txBox="1"/>
          <p:nvPr/>
        </p:nvSpPr>
        <p:spPr>
          <a:xfrm>
            <a:off x="286254" y="4545091"/>
            <a:ext cx="21040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pupp</a:t>
            </a:r>
            <a:r>
              <a:rPr lang="en-GB" sz="4000" b="1" dirty="0"/>
              <a:t>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1A3EED-41CA-429D-8A9D-A25026A3F1B8}"/>
              </a:ext>
            </a:extLst>
          </p:cNvPr>
          <p:cNvSpPr txBox="1"/>
          <p:nvPr/>
        </p:nvSpPr>
        <p:spPr>
          <a:xfrm>
            <a:off x="6968872" y="4437112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gr</a:t>
            </a:r>
            <a:r>
              <a:rPr lang="en-GB" sz="4000" b="1" dirty="0"/>
              <a:t>ee</a:t>
            </a:r>
            <a:r>
              <a:rPr lang="en-GB" sz="4000" dirty="0"/>
              <a:t>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B0101C-5FC7-45DA-B69A-BA67395B97FD}"/>
              </a:ext>
            </a:extLst>
          </p:cNvPr>
          <p:cNvSpPr txBox="1"/>
          <p:nvPr/>
        </p:nvSpPr>
        <p:spPr>
          <a:xfrm>
            <a:off x="91692" y="6021288"/>
            <a:ext cx="89448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/>
              <a:t>By the end of Year 1, the children are taught 7 ways to write the /</a:t>
            </a:r>
            <a:r>
              <a:rPr lang="en-GB" sz="2200" dirty="0" err="1"/>
              <a:t>ee</a:t>
            </a:r>
            <a:r>
              <a:rPr lang="en-GB" sz="2200" dirty="0"/>
              <a:t>/ sound!  </a:t>
            </a:r>
          </a:p>
        </p:txBody>
      </p:sp>
    </p:spTree>
    <p:extLst>
      <p:ext uri="{BB962C8B-B14F-4D97-AF65-F5344CB8AC3E}">
        <p14:creationId xmlns:p14="http://schemas.microsoft.com/office/powerpoint/2010/main" val="328183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27834"/>
            <a:ext cx="7772400" cy="1470025"/>
          </a:xfrm>
        </p:spPr>
        <p:txBody>
          <a:bodyPr>
            <a:noAutofit/>
          </a:bodyPr>
          <a:lstStyle/>
          <a:p>
            <a:r>
              <a:rPr lang="en-GB" sz="5400" b="1" u="sng" dirty="0">
                <a:latin typeface="Sassoon Infant Std" panose="020B0503020103030203" pitchFamily="34" charset="0"/>
              </a:rPr>
              <a:t>Welcome to our Year 1 Phonics Workshop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48AAC7-C38A-4D52-8A59-20DC09E35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3284984"/>
            <a:ext cx="2859591" cy="25794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FFCD96-0FC4-440D-8168-98CED3E8FE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928" y="3297081"/>
            <a:ext cx="4891950" cy="25673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AEC3C8-4C0F-41D8-88DF-D6A24FFC0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926" y="252708"/>
            <a:ext cx="8346147" cy="63525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97C9C7-1815-467D-B723-9B49AD8C10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3933056"/>
            <a:ext cx="2859497" cy="210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330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-171400"/>
            <a:ext cx="8229600" cy="1143000"/>
          </a:xfrm>
        </p:spPr>
        <p:txBody>
          <a:bodyPr/>
          <a:lstStyle/>
          <a:p>
            <a:r>
              <a:rPr lang="en-GB" dirty="0">
                <a:latin typeface="Sassoon Infant Std" panose="020B0503020103030203" pitchFamily="34" charset="0"/>
              </a:rPr>
              <a:t>Phases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C9EA8C-5ED3-49DE-BFAA-CCB9E44B77B5}"/>
              </a:ext>
            </a:extLst>
          </p:cNvPr>
          <p:cNvSpPr txBox="1"/>
          <p:nvPr/>
        </p:nvSpPr>
        <p:spPr>
          <a:xfrm>
            <a:off x="1" y="672827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>
                <a:latin typeface="Sassoon Infant Std" panose="020B0503020103030203" pitchFamily="34" charset="0"/>
              </a:rPr>
              <a:t>By the end of Year One, the children will have learnt 8 different ways to write the /ai/ sound!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1E4F911-6D4B-48EA-9C37-9441FB6F3B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353" y="1442268"/>
            <a:ext cx="7560840" cy="526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909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741D41-83A2-4427-B1A9-FF5A76AC4D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337" t="12182" r="25588" b="10782"/>
          <a:stretch/>
        </p:blipFill>
        <p:spPr>
          <a:xfrm>
            <a:off x="1835696" y="178237"/>
            <a:ext cx="5112568" cy="669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769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7030A0"/>
                </a:solidFill>
                <a:latin typeface="Sassoon Infant Std" panose="020B0503020103030203" pitchFamily="34" charset="0"/>
              </a:rPr>
              <a:t>Blending and Segmenting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Sassoon Infant Std" panose="020B0503020103030203" pitchFamily="34" charset="0"/>
              </a:rPr>
              <a:t>Blending - Pushing words back together </a:t>
            </a:r>
          </a:p>
          <a:p>
            <a:endParaRPr lang="en-GB" dirty="0">
              <a:latin typeface="Sassoon Infant Std" panose="020B0503020103030203" pitchFamily="34" charset="0"/>
            </a:endParaRPr>
          </a:p>
          <a:p>
            <a:endParaRPr lang="en-GB" dirty="0">
              <a:latin typeface="Sassoon Infant Std" panose="020B0503020103030203" pitchFamily="34" charset="0"/>
            </a:endParaRPr>
          </a:p>
          <a:p>
            <a:r>
              <a:rPr lang="en-GB" dirty="0">
                <a:latin typeface="Sassoon Infant Std" panose="020B0503020103030203" pitchFamily="34" charset="0"/>
              </a:rPr>
              <a:t>Segmenting – Breaking up the word into sounds to spell. </a:t>
            </a:r>
          </a:p>
          <a:p>
            <a:pPr>
              <a:buNone/>
            </a:pPr>
            <a:endParaRPr lang="en-GB" dirty="0">
              <a:latin typeface="SassoonPrimaryInfant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67744" y="2276872"/>
            <a:ext cx="5760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>
                <a:solidFill>
                  <a:srgbClr val="7030A0"/>
                </a:solidFill>
                <a:latin typeface="Sassoon Infant Std" panose="020B0503020103030203" pitchFamily="34" charset="0"/>
              </a:rPr>
              <a:t>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71800" y="2276872"/>
            <a:ext cx="5760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>
                <a:solidFill>
                  <a:srgbClr val="7030A0"/>
                </a:solidFill>
                <a:latin typeface="Sassoon Infant Std" panose="020B0503020103030203" pitchFamily="34" charset="0"/>
              </a:rPr>
              <a:t>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47864" y="2276872"/>
            <a:ext cx="14401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 err="1">
                <a:solidFill>
                  <a:schemeClr val="bg1"/>
                </a:solidFill>
                <a:latin typeface="Sassoon Infant Std" panose="020B0503020103030203" pitchFamily="34" charset="0"/>
              </a:rPr>
              <a:t>ai</a:t>
            </a:r>
            <a:endParaRPr lang="en-GB" sz="8800" dirty="0">
              <a:solidFill>
                <a:schemeClr val="bg1"/>
              </a:solidFill>
              <a:latin typeface="Sassoon Infant Std" panose="020B050302010303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11960" y="2276872"/>
            <a:ext cx="5760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>
                <a:solidFill>
                  <a:srgbClr val="7030A0"/>
                </a:solidFill>
                <a:latin typeface="Sassoon Infant Std" panose="020B0503020103030203" pitchFamily="34" charset="0"/>
              </a:rPr>
              <a:t>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3568" y="4437112"/>
            <a:ext cx="864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>
                <a:solidFill>
                  <a:srgbClr val="7030A0"/>
                </a:solidFill>
                <a:latin typeface="Sassoon Infant Std" panose="020B0503020103030203" pitchFamily="34" charset="0"/>
              </a:rPr>
              <a:t>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07704" y="4509120"/>
            <a:ext cx="15121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 err="1">
                <a:solidFill>
                  <a:schemeClr val="bg1"/>
                </a:solidFill>
                <a:latin typeface="Sassoon Infant Std" panose="020B0503020103030203" pitchFamily="34" charset="0"/>
              </a:rPr>
              <a:t>ai</a:t>
            </a:r>
            <a:endParaRPr lang="en-GB" sz="8800" dirty="0">
              <a:solidFill>
                <a:schemeClr val="bg1"/>
              </a:solidFill>
              <a:latin typeface="Sassoon Infant Std" panose="020B050302010303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91880" y="4509120"/>
            <a:ext cx="5760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>
                <a:solidFill>
                  <a:srgbClr val="7030A0"/>
                </a:solidFill>
                <a:latin typeface="Sassoon Infant Std" panose="020B0503020103030203" pitchFamily="34" charset="0"/>
              </a:rPr>
              <a:t>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14592" y="4437112"/>
            <a:ext cx="22322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>
                <a:solidFill>
                  <a:srgbClr val="7030A0"/>
                </a:solidFill>
                <a:latin typeface="Sassoon Infant Std" panose="020B0503020103030203" pitchFamily="34" charset="0"/>
              </a:rPr>
              <a:t>rain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EB9F319-6A1B-48DD-8370-4A34547867D9}"/>
              </a:ext>
            </a:extLst>
          </p:cNvPr>
          <p:cNvCxnSpPr/>
          <p:nvPr/>
        </p:nvCxnSpPr>
        <p:spPr>
          <a:xfrm>
            <a:off x="4860032" y="5373216"/>
            <a:ext cx="1368152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91B24A4C-0E45-48BB-A251-2D482B08B2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24" y="2276872"/>
            <a:ext cx="1152244" cy="11461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D6C763F-4B51-473A-A6F2-5BAC957709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690" y="5522124"/>
            <a:ext cx="954279" cy="13149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  <p:bldP spid="7" grpId="0" build="p"/>
      <p:bldP spid="8" grpId="0" build="p"/>
      <p:bldP spid="9" grpId="0" build="p"/>
      <p:bldP spid="10" grpId="0" build="p"/>
      <p:bldP spid="1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7030A0"/>
                </a:solidFill>
                <a:latin typeface="Sassoon Infant Std" panose="020B0503020103030203" pitchFamily="34" charset="0"/>
              </a:rPr>
              <a:t>Key Vocabulary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>
                <a:solidFill>
                  <a:srgbClr val="002060"/>
                </a:solidFill>
                <a:latin typeface="Sassoon Infant Std" panose="020B0503020103030203" pitchFamily="34" charset="0"/>
              </a:rPr>
              <a:t>Blending</a:t>
            </a:r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 – blend to read </a:t>
            </a:r>
          </a:p>
          <a:p>
            <a:r>
              <a:rPr lang="en-GB" b="1" dirty="0">
                <a:solidFill>
                  <a:srgbClr val="002060"/>
                </a:solidFill>
                <a:latin typeface="Sassoon Infant Std" panose="020B0503020103030203" pitchFamily="34" charset="0"/>
              </a:rPr>
              <a:t>Segmenting – </a:t>
            </a:r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segment to spell</a:t>
            </a:r>
          </a:p>
          <a:p>
            <a:r>
              <a:rPr lang="en-GB" b="1" dirty="0">
                <a:solidFill>
                  <a:srgbClr val="002060"/>
                </a:solidFill>
                <a:latin typeface="Sassoon Infant Std" panose="020B0503020103030203" pitchFamily="34" charset="0"/>
              </a:rPr>
              <a:t>Digraph</a:t>
            </a:r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 – Two letters that make one sound.</a:t>
            </a:r>
          </a:p>
          <a:p>
            <a:r>
              <a:rPr lang="en-GB" b="1" dirty="0">
                <a:solidFill>
                  <a:srgbClr val="002060"/>
                </a:solidFill>
                <a:latin typeface="Sassoon Infant Std" panose="020B0503020103030203" pitchFamily="34" charset="0"/>
              </a:rPr>
              <a:t>Trigraph</a:t>
            </a:r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 – Three letters that make one sound.</a:t>
            </a:r>
          </a:p>
          <a:p>
            <a:r>
              <a:rPr lang="en-GB" b="1" dirty="0">
                <a:solidFill>
                  <a:srgbClr val="002060"/>
                </a:solidFill>
                <a:latin typeface="Sassoon Infant Std" panose="020B0503020103030203" pitchFamily="34" charset="0"/>
              </a:rPr>
              <a:t>Phoneme</a:t>
            </a:r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 – the sound letters make. </a:t>
            </a:r>
            <a:endParaRPr lang="en-GB" b="1" dirty="0">
              <a:solidFill>
                <a:srgbClr val="002060"/>
              </a:solidFill>
              <a:latin typeface="Sassoon Infant Std" panose="020B0503020103030203" pitchFamily="34" charset="0"/>
            </a:endParaRPr>
          </a:p>
          <a:p>
            <a:r>
              <a:rPr lang="en-GB" b="1" dirty="0">
                <a:solidFill>
                  <a:srgbClr val="002060"/>
                </a:solidFill>
                <a:latin typeface="Sassoon Infant Std" panose="020B0503020103030203" pitchFamily="34" charset="0"/>
              </a:rPr>
              <a:t>Grapheme</a:t>
            </a:r>
            <a:r>
              <a:rPr lang="en-GB" dirty="0">
                <a:solidFill>
                  <a:srgbClr val="002060"/>
                </a:solidFill>
                <a:latin typeface="Sassoon Infant Std" panose="020B0503020103030203" pitchFamily="34" charset="0"/>
              </a:rPr>
              <a:t> – the way the sound it written.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C2781D-0DE4-42C4-B312-5BE4B9375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07" y="606361"/>
            <a:ext cx="8648785" cy="45930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FB3BF1F-B913-4163-BCE4-902A34D35A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2564904"/>
            <a:ext cx="6904161" cy="21932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7EA3351-4BB9-43EC-92D5-C1E4FD802BCA}"/>
              </a:ext>
            </a:extLst>
          </p:cNvPr>
          <p:cNvSpPr txBox="1"/>
          <p:nvPr/>
        </p:nvSpPr>
        <p:spPr>
          <a:xfrm>
            <a:off x="395536" y="5373216"/>
            <a:ext cx="8208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Which part makes the following words tricky? </a:t>
            </a:r>
          </a:p>
          <a:p>
            <a:endParaRPr lang="en-GB" dirty="0"/>
          </a:p>
          <a:p>
            <a:pPr algn="ctr"/>
            <a:r>
              <a:rPr lang="en-GB" dirty="0"/>
              <a:t>house                                       what                                   should </a:t>
            </a:r>
          </a:p>
        </p:txBody>
      </p:sp>
    </p:spTree>
    <p:extLst>
      <p:ext uri="{BB962C8B-B14F-4D97-AF65-F5344CB8AC3E}">
        <p14:creationId xmlns:p14="http://schemas.microsoft.com/office/powerpoint/2010/main" val="5518281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248</Words>
  <Application>Microsoft Office PowerPoint</Application>
  <PresentationFormat>On-screen Show (4:3)</PresentationFormat>
  <Paragraphs>48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Sassoon Infant Std</vt:lpstr>
      <vt:lpstr>SassoonPrimaryInfant</vt:lpstr>
      <vt:lpstr>Office Theme</vt:lpstr>
      <vt:lpstr>PowerPoint Presentation</vt:lpstr>
      <vt:lpstr>PowerPoint Presentation</vt:lpstr>
      <vt:lpstr>Welcome to our Year 1 Phonics Workshop</vt:lpstr>
      <vt:lpstr>PowerPoint Presentation</vt:lpstr>
      <vt:lpstr>Phases </vt:lpstr>
      <vt:lpstr>PowerPoint Presentation</vt:lpstr>
      <vt:lpstr>Blending and Segmenting  </vt:lpstr>
      <vt:lpstr>Key Vocabulary </vt:lpstr>
      <vt:lpstr>PowerPoint Presentation</vt:lpstr>
      <vt:lpstr>Phonics Screening </vt:lpstr>
      <vt:lpstr>Phonics Screening </vt:lpstr>
      <vt:lpstr>How you can help at home</vt:lpstr>
    </vt:vector>
  </TitlesOfParts>
  <Company>Franche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 Phonics Workshop</dc:title>
  <dc:creator>sal97</dc:creator>
  <cp:lastModifiedBy>R Jackson</cp:lastModifiedBy>
  <cp:revision>64</cp:revision>
  <dcterms:created xsi:type="dcterms:W3CDTF">2019-03-21T08:35:56Z</dcterms:created>
  <dcterms:modified xsi:type="dcterms:W3CDTF">2023-11-14T12:22:17Z</dcterms:modified>
</cp:coreProperties>
</file>