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9" r:id="rId3"/>
    <p:sldId id="256" r:id="rId4"/>
    <p:sldId id="267" r:id="rId5"/>
    <p:sldId id="264" r:id="rId6"/>
    <p:sldId id="270" r:id="rId7"/>
    <p:sldId id="257" r:id="rId8"/>
    <p:sldId id="259" r:id="rId9"/>
    <p:sldId id="268" r:id="rId10"/>
    <p:sldId id="260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 Jackson" initials="RJ" lastIdx="0" clrIdx="0">
    <p:extLst>
      <p:ext uri="{19B8F6BF-5375-455C-9EA6-DF929625EA0E}">
        <p15:presenceInfo xmlns:p15="http://schemas.microsoft.com/office/powerpoint/2012/main" userId="S-1-5-21-553567851-3016456506-191693248-18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85" d="100"/>
          <a:sy n="85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C6B87-67C1-4D40-8AB7-7DD5150F138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CF339-A1FC-4066-AE33-3B21DFE5A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5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C6BF-31B5-4F33-856A-441F4012D710}" type="datetimeFigureOut">
              <a:rPr lang="en-GB" smtClean="0"/>
              <a:pPr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9179-B79A-4B40-98B5-0FF5820D79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E861E8-8766-4C3D-975D-B84F0E13FE43}"/>
              </a:ext>
            </a:extLst>
          </p:cNvPr>
          <p:cNvSpPr txBox="1"/>
          <p:nvPr/>
        </p:nvSpPr>
        <p:spPr>
          <a:xfrm>
            <a:off x="91692" y="260648"/>
            <a:ext cx="8368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Sassoon Infant Std" panose="020B0503020103030203" pitchFamily="34" charset="0"/>
              </a:rPr>
              <a:t>Welcome</a:t>
            </a:r>
          </a:p>
          <a:p>
            <a:r>
              <a:rPr lang="en-GB" sz="4800" dirty="0">
                <a:latin typeface="Sassoon Infant Std" panose="020B0503020103030203" pitchFamily="34" charset="0"/>
              </a:rPr>
              <a:t>Warm up activity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3C8FB-CD0C-4267-B30C-BEF18408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27" y="22702"/>
            <a:ext cx="3701981" cy="2720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1F1AB-7FD3-4184-BB33-9634FCAF0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2" y="1830308"/>
            <a:ext cx="4241869" cy="48082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F182D-7EB0-4588-827A-A9D5A232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730" y="2743097"/>
            <a:ext cx="3918702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4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Sassoon Infant Std" panose="020B0503020103030203" pitchFamily="34" charset="0"/>
              </a:rPr>
              <a:t>Phonics Screening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All children have to take the Phonics Screening Check in Year 1.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They have to read 40 words. 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The words are real and ‘alien’. 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There is no time limit. 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They will complete the check with their class teacher.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Children must blend the words back together.  </a:t>
            </a:r>
          </a:p>
          <a:p>
            <a:endParaRPr lang="en-GB" dirty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Sassoon Infant Std" panose="020B0503020103030203" pitchFamily="34" charset="0"/>
              </a:rPr>
              <a:t>Phonics Screening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The test contains words from phase 2 to phase 5. 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The pass mark is 32 out of 40 (usually!). </a:t>
            </a: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170" y="3383224"/>
            <a:ext cx="2162511" cy="321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160" y="3454602"/>
            <a:ext cx="2087528" cy="316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239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Sassoon Infant Std" panose="020B0503020103030203" pitchFamily="34" charset="0"/>
              </a:rPr>
              <a:t>How you can help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36912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Any opportunities for children to write or read daily. </a:t>
            </a: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Little </a:t>
            </a:r>
            <a:r>
              <a:rPr lang="en-GB" dirty="0" err="1">
                <a:solidFill>
                  <a:srgbClr val="002060"/>
                </a:solidFill>
                <a:latin typeface="Sassoon Infant Std" panose="020B0503020103030203" pitchFamily="34" charset="0"/>
              </a:rPr>
              <a:t>Wandle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 website </a:t>
            </a:r>
          </a:p>
          <a:p>
            <a:pPr>
              <a:buNone/>
            </a:pPr>
            <a:endParaRPr lang="en-GB" dirty="0">
              <a:latin typeface="SassoonPrimaryInfant" pitchFamily="2" charset="0"/>
            </a:endParaRPr>
          </a:p>
          <a:p>
            <a:pPr>
              <a:buNone/>
            </a:pPr>
            <a:endParaRPr lang="en-GB" dirty="0">
              <a:latin typeface="SassoonPrimaryInfant" pitchFamily="2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20318978">
            <a:off x="292021" y="1532502"/>
            <a:ext cx="4561681" cy="182397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GB" sz="3600" kern="10" spc="0" dirty="0"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Sassoon Infant Std" panose="020B0503020103030203" pitchFamily="34" charset="0"/>
              </a:rPr>
              <a:t>Reading</a:t>
            </a:r>
            <a:r>
              <a:rPr lang="en-GB" sz="3600" kern="10" spc="0" dirty="0"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SassoonPrimaryInfant"/>
              </a:rPr>
              <a:t> </a:t>
            </a:r>
            <a:r>
              <a:rPr lang="en-GB" sz="3600" kern="10" spc="0" dirty="0"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Sassoon Infant Std" panose="020B0503020103030203" pitchFamily="34" charset="0"/>
              </a:rPr>
              <a:t>Every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03E0B-0D6E-4E4F-92BA-ACAF7CF82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729248"/>
            <a:ext cx="2855168" cy="1946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D44E7-EA2A-40A1-9DE2-40D622F1E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4789455"/>
            <a:ext cx="4114800" cy="94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B186E-5933-4490-8B01-FCFC9AF1C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4088516"/>
            <a:ext cx="3476625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E861E8-8766-4C3D-975D-B84F0E13FE43}"/>
              </a:ext>
            </a:extLst>
          </p:cNvPr>
          <p:cNvSpPr txBox="1"/>
          <p:nvPr/>
        </p:nvSpPr>
        <p:spPr>
          <a:xfrm>
            <a:off x="91692" y="260648"/>
            <a:ext cx="836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Warm up activity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1F1AB-7FD3-4184-BB33-9634FCAF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63" y="1091645"/>
            <a:ext cx="4241869" cy="4808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DE507-B957-496C-B7F4-B22556520A8D}"/>
              </a:ext>
            </a:extLst>
          </p:cNvPr>
          <p:cNvSpPr txBox="1"/>
          <p:nvPr/>
        </p:nvSpPr>
        <p:spPr>
          <a:xfrm>
            <a:off x="251520" y="19168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monk</a:t>
            </a:r>
            <a:r>
              <a:rPr lang="en-GB" sz="4000" b="1" dirty="0"/>
              <a:t>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86EED-498D-4DA9-91C2-497FCBEB5F61}"/>
              </a:ext>
            </a:extLst>
          </p:cNvPr>
          <p:cNvSpPr txBox="1"/>
          <p:nvPr/>
        </p:nvSpPr>
        <p:spPr>
          <a:xfrm>
            <a:off x="6948264" y="191683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</a:t>
            </a:r>
            <a:r>
              <a:rPr lang="en-GB" sz="4000" b="1" dirty="0"/>
              <a:t>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26D41-C142-4279-B086-1754DD9CE07F}"/>
              </a:ext>
            </a:extLst>
          </p:cNvPr>
          <p:cNvSpPr txBox="1"/>
          <p:nvPr/>
        </p:nvSpPr>
        <p:spPr>
          <a:xfrm>
            <a:off x="286254" y="4545091"/>
            <a:ext cx="2104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pupp</a:t>
            </a:r>
            <a:r>
              <a:rPr lang="en-GB" sz="4000" b="1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A3EED-41CA-429D-8A9D-A25026A3F1B8}"/>
              </a:ext>
            </a:extLst>
          </p:cNvPr>
          <p:cNvSpPr txBox="1"/>
          <p:nvPr/>
        </p:nvSpPr>
        <p:spPr>
          <a:xfrm>
            <a:off x="6968872" y="443711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gr</a:t>
            </a:r>
            <a:r>
              <a:rPr lang="en-GB" sz="4000" b="1" dirty="0"/>
              <a:t>ee</a:t>
            </a:r>
            <a:r>
              <a:rPr lang="en-GB" sz="4000" dirty="0"/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0101C-5FC7-45DA-B69A-BA67395B97FD}"/>
              </a:ext>
            </a:extLst>
          </p:cNvPr>
          <p:cNvSpPr txBox="1"/>
          <p:nvPr/>
        </p:nvSpPr>
        <p:spPr>
          <a:xfrm>
            <a:off x="91692" y="6021288"/>
            <a:ext cx="8944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By the end of Year 1, the children are taught 7 ways to write the /</a:t>
            </a:r>
            <a:r>
              <a:rPr lang="en-GB" sz="2200" dirty="0" err="1"/>
              <a:t>ee</a:t>
            </a:r>
            <a:r>
              <a:rPr lang="en-GB" sz="2200" dirty="0"/>
              <a:t>/ sound!  </a:t>
            </a:r>
          </a:p>
        </p:txBody>
      </p:sp>
    </p:spTree>
    <p:extLst>
      <p:ext uri="{BB962C8B-B14F-4D97-AF65-F5344CB8AC3E}">
        <p14:creationId xmlns:p14="http://schemas.microsoft.com/office/powerpoint/2010/main" val="32818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27834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u="sng" dirty="0">
                <a:latin typeface="Sassoon Infant Std" panose="020B0503020103030203" pitchFamily="34" charset="0"/>
              </a:rPr>
              <a:t>Welcome to our Year 1 Phonics Workshop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8AAC7-C38A-4D52-8A59-20DC09E3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84984"/>
            <a:ext cx="2859591" cy="2579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FCD96-0FC4-440D-8168-98CED3E8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297081"/>
            <a:ext cx="4891950" cy="2567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EC3C8-4C0F-41D8-88DF-D6A24FFC0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6" y="252708"/>
            <a:ext cx="8346147" cy="635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97C9C7-1815-467D-B723-9B49AD8C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33056"/>
            <a:ext cx="2859497" cy="21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Phases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9EA8C-5ED3-49DE-BFAA-CCB9E44B77B5}"/>
              </a:ext>
            </a:extLst>
          </p:cNvPr>
          <p:cNvSpPr txBox="1"/>
          <p:nvPr/>
        </p:nvSpPr>
        <p:spPr>
          <a:xfrm>
            <a:off x="1" y="67282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Sassoon Infant Std" panose="020B0503020103030203" pitchFamily="34" charset="0"/>
              </a:rPr>
              <a:t>By the end of Year One, the children will have learnt 8 different ways to write the /ai/ sound!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4F911-6D4B-48EA-9C37-9441FB6F3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53" y="1442268"/>
            <a:ext cx="7560840" cy="526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41D41-83A2-4427-B1A9-FF5A76AC4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37" t="12182" r="25588" b="10782"/>
          <a:stretch/>
        </p:blipFill>
        <p:spPr>
          <a:xfrm>
            <a:off x="1835696" y="178237"/>
            <a:ext cx="5112568" cy="669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Sassoon Infant Std" panose="020B0503020103030203" pitchFamily="34" charset="0"/>
              </a:rPr>
              <a:t>Blending and Segmenting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Blending - Pushing words back together 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Segmenting – Breaking up the word into sounds to spell. </a:t>
            </a:r>
          </a:p>
          <a:p>
            <a:pPr>
              <a:buNone/>
            </a:pPr>
            <a:endParaRPr lang="en-GB" dirty="0">
              <a:latin typeface="SassoonPrimaryInfa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276872"/>
            <a:ext cx="5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7030A0"/>
                </a:solidFill>
                <a:latin typeface="Sassoon Infant Std" panose="020B0503020103030203" pitchFamily="34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2276872"/>
            <a:ext cx="5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7030A0"/>
                </a:solidFill>
                <a:latin typeface="Sassoon Infant Std" panose="020B0503020103030203" pitchFamily="34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864" y="2276872"/>
            <a:ext cx="1440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Sassoon Infant Std" panose="020B0503020103030203" pitchFamily="34" charset="0"/>
              </a:rPr>
              <a:t>ai</a:t>
            </a:r>
            <a:endParaRPr lang="en-GB" sz="8800" dirty="0">
              <a:solidFill>
                <a:schemeClr val="bg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2276872"/>
            <a:ext cx="5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7030A0"/>
                </a:solidFill>
                <a:latin typeface="Sassoon Infant Std" panose="020B0503020103030203" pitchFamily="34" charset="0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437112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7030A0"/>
                </a:solidFill>
                <a:latin typeface="Sassoon Infant Std" panose="020B0503020103030203" pitchFamily="34" charset="0"/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4509120"/>
            <a:ext cx="1512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chemeClr val="bg1"/>
                </a:solidFill>
                <a:latin typeface="Sassoon Infant Std" panose="020B0503020103030203" pitchFamily="34" charset="0"/>
              </a:rPr>
              <a:t>ai</a:t>
            </a:r>
            <a:endParaRPr lang="en-GB" sz="8800" dirty="0">
              <a:solidFill>
                <a:schemeClr val="bg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4509120"/>
            <a:ext cx="5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7030A0"/>
                </a:solidFill>
                <a:latin typeface="Sassoon Infant Std" panose="020B0503020103030203" pitchFamily="34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4592" y="4437112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7030A0"/>
                </a:solidFill>
                <a:latin typeface="Sassoon Infant Std" panose="020B0503020103030203" pitchFamily="34" charset="0"/>
              </a:rPr>
              <a:t>rain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B9F319-6A1B-48DD-8370-4A34547867D9}"/>
              </a:ext>
            </a:extLst>
          </p:cNvPr>
          <p:cNvCxnSpPr/>
          <p:nvPr/>
        </p:nvCxnSpPr>
        <p:spPr>
          <a:xfrm>
            <a:off x="4860032" y="5373216"/>
            <a:ext cx="13681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1B24A4C-0E45-48BB-A251-2D482B08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276872"/>
            <a:ext cx="1152244" cy="11461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6C763F-4B51-473A-A6F2-5BAC95770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90" y="5522124"/>
            <a:ext cx="954279" cy="131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Sassoon Infant Std" panose="020B0503020103030203" pitchFamily="34" charset="0"/>
              </a:rPr>
              <a:t>Key Vocabulary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Blending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 – blend to read </a:t>
            </a:r>
          </a:p>
          <a:p>
            <a:r>
              <a:rPr lang="en-GB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Segmenting – 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segment to spell</a:t>
            </a:r>
          </a:p>
          <a:p>
            <a:r>
              <a:rPr lang="en-GB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Digraph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 – Two letters that make one sound.</a:t>
            </a:r>
          </a:p>
          <a:p>
            <a:r>
              <a:rPr lang="en-GB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Trigraph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 – Three letters that make one sound.</a:t>
            </a:r>
          </a:p>
          <a:p>
            <a:r>
              <a:rPr lang="en-GB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Phoneme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 – the sound letters make. </a:t>
            </a:r>
            <a:endParaRPr lang="en-GB" b="1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b="1" dirty="0">
                <a:solidFill>
                  <a:srgbClr val="002060"/>
                </a:solidFill>
                <a:latin typeface="Sassoon Infant Std" panose="020B0503020103030203" pitchFamily="34" charset="0"/>
              </a:rPr>
              <a:t>Grapheme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 – the way the sound it written.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2781D-0DE4-42C4-B312-5BE4B937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7" y="606361"/>
            <a:ext cx="8648785" cy="4593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B3BF1F-B913-4163-BCE4-902A34D3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64904"/>
            <a:ext cx="6904161" cy="2193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EA3351-4BB9-43EC-92D5-C1E4FD802BCA}"/>
              </a:ext>
            </a:extLst>
          </p:cNvPr>
          <p:cNvSpPr txBox="1"/>
          <p:nvPr/>
        </p:nvSpPr>
        <p:spPr>
          <a:xfrm>
            <a:off x="395536" y="537321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part makes the following words tricky? </a:t>
            </a:r>
          </a:p>
          <a:p>
            <a:endParaRPr lang="en-GB" dirty="0"/>
          </a:p>
          <a:p>
            <a:pPr algn="ctr"/>
            <a:r>
              <a:rPr lang="en-GB" dirty="0"/>
              <a:t>house                                       what                                   should </a:t>
            </a:r>
          </a:p>
        </p:txBody>
      </p:sp>
    </p:spTree>
    <p:extLst>
      <p:ext uri="{BB962C8B-B14F-4D97-AF65-F5344CB8AC3E}">
        <p14:creationId xmlns:p14="http://schemas.microsoft.com/office/powerpoint/2010/main" val="55182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248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Sassoon Infant Std</vt:lpstr>
      <vt:lpstr>SassoonPrimaryInfant</vt:lpstr>
      <vt:lpstr>Office Theme</vt:lpstr>
      <vt:lpstr>PowerPoint Presentation</vt:lpstr>
      <vt:lpstr>PowerPoint Presentation</vt:lpstr>
      <vt:lpstr>Welcome to our Year 1 Phonics Workshop</vt:lpstr>
      <vt:lpstr>PowerPoint Presentation</vt:lpstr>
      <vt:lpstr>Phases </vt:lpstr>
      <vt:lpstr>PowerPoint Presentation</vt:lpstr>
      <vt:lpstr>Blending and Segmenting  </vt:lpstr>
      <vt:lpstr>Key Vocabulary </vt:lpstr>
      <vt:lpstr>PowerPoint Presentation</vt:lpstr>
      <vt:lpstr>Phonics Screening </vt:lpstr>
      <vt:lpstr>Phonics Screening </vt:lpstr>
      <vt:lpstr>How you can help at home</vt:lpstr>
    </vt:vector>
  </TitlesOfParts>
  <Company>Franche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Phonics Workshop</dc:title>
  <dc:creator>sal97</dc:creator>
  <cp:lastModifiedBy>R Jackson</cp:lastModifiedBy>
  <cp:revision>64</cp:revision>
  <dcterms:created xsi:type="dcterms:W3CDTF">2019-03-21T08:35:56Z</dcterms:created>
  <dcterms:modified xsi:type="dcterms:W3CDTF">2023-11-14T12:22:17Z</dcterms:modified>
</cp:coreProperties>
</file>